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3" r:id="rId9"/>
    <p:sldId id="275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70" r:id="rId19"/>
    <p:sldId id="267" r:id="rId20"/>
    <p:sldId id="272" r:id="rId21"/>
    <p:sldId id="268" r:id="rId22"/>
    <p:sldId id="271" r:id="rId23"/>
  </p:sldIdLst>
  <p:sldSz cx="18288000" cy="10287000"/>
  <p:notesSz cx="6858000" cy="9144000"/>
  <p:embeddedFontLst>
    <p:embeddedFont>
      <p:font typeface="Pretendard Bold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HY견고딕" panose="02030600000101010101" pitchFamily="18" charset="-127"/>
      <p:regular r:id="rId26"/>
    </p:embeddedFont>
    <p:embeddedFont>
      <p:font typeface="Playfair Display Medium" panose="020B0600000101010101" charset="0"/>
      <p:bold r:id="rId27"/>
    </p:embeddedFont>
    <p:embeddedFont>
      <p:font typeface="Pretendard Light" panose="02000403000000020004" pitchFamily="50" charset="-127"/>
      <p:regular r:id="rId28"/>
    </p:embeddedFont>
    <p:embeddedFont>
      <p:font typeface="Pretendard SemiBold" panose="02000703000000020004" pitchFamily="50" charset="-127"/>
      <p:bold r:id="rId29"/>
    </p:embeddedFont>
    <p:embeddedFont>
      <p:font typeface="Tiro Bangla Regular" panose="020B060000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mailto:hoonie97@naver.com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20.png"/><Relationship Id="rId7" Type="http://schemas.openxmlformats.org/officeDocument/2006/relationships/image" Target="../media/image5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63600" y="8420100"/>
            <a:ext cx="1270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8500" y="419100"/>
            <a:ext cx="1612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500" b="0" i="0" u="none" strike="noStrike" spc="100">
                <a:solidFill>
                  <a:srgbClr val="4B4B4B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0" y="419100"/>
            <a:ext cx="2387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500" b="0" i="0" u="none" strike="noStrike" spc="100" dirty="0">
                <a:solidFill>
                  <a:srgbClr val="4B4B4B"/>
                </a:solidFill>
                <a:ea typeface="Playfair Display Medium"/>
              </a:rPr>
              <a:t>ⓒ YANG CHANG HOON</a:t>
            </a:r>
            <a:r>
              <a:rPr lang="en-US" sz="1500" b="0" i="0" u="none" strike="noStrike" spc="100" dirty="0">
                <a:solidFill>
                  <a:srgbClr val="4B4B4B"/>
                </a:solidFill>
                <a:latin typeface="Playfair Display Mediu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900" y="4752975"/>
            <a:ext cx="7232415" cy="150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4000" dirty="0"/>
              <a:t>시장 환경 조사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  <a:t>UI/UX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</a:rPr>
              <a:t>트렌드 </a:t>
            </a:r>
          </a:p>
          <a:p>
            <a:r>
              <a:rPr lang="ko-KR" altLang="en-US" sz="4000" dirty="0"/>
              <a:t>시각 디자인 및 사용자 경험 조사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1841500"/>
            <a:ext cx="109347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6000" dirty="0"/>
              <a:t>중국 </a:t>
            </a:r>
            <a:r>
              <a:rPr lang="ko-KR" altLang="en-US" sz="6000" dirty="0" err="1">
                <a:solidFill>
                  <a:schemeClr val="accent1"/>
                </a:solidFill>
              </a:rPr>
              <a:t>위쳇페이</a:t>
            </a:r>
            <a:r>
              <a:rPr lang="en-US" altLang="zh-CN" sz="6000" dirty="0">
                <a:solidFill>
                  <a:schemeClr val="accent1"/>
                </a:solidFill>
              </a:rPr>
              <a:t>【</a:t>
            </a:r>
            <a:r>
              <a:rPr lang="zh-CN" altLang="en-US" sz="6000" dirty="0">
                <a:solidFill>
                  <a:schemeClr val="accent1"/>
                </a:solidFill>
              </a:rPr>
              <a:t>微信支付</a:t>
            </a:r>
            <a:r>
              <a:rPr lang="en-US" altLang="zh-CN" sz="6000" dirty="0">
                <a:solidFill>
                  <a:schemeClr val="accent1"/>
                </a:solidFill>
              </a:rPr>
              <a:t>】</a:t>
            </a:r>
            <a:r>
              <a:rPr lang="ko-KR" altLang="en-US" sz="6000" dirty="0">
                <a:solidFill>
                  <a:schemeClr val="accent1"/>
                </a:solidFill>
              </a:rPr>
              <a:t> </a:t>
            </a:r>
            <a:r>
              <a:rPr lang="ko-KR" altLang="en-US" sz="6000" dirty="0"/>
              <a:t>모바일 브랜드 시각 디자인 조사</a:t>
            </a:r>
            <a:endParaRPr lang="en-US" sz="6000" b="0" i="0" u="none" strike="noStrike" spc="600" dirty="0">
              <a:solidFill>
                <a:srgbClr val="4B4B4B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68500" y="7772400"/>
            <a:ext cx="3467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dirty="0" err="1">
                <a:solidFill>
                  <a:srgbClr val="4B4B4B"/>
                </a:solidFill>
                <a:ea typeface="Pretendard Bold"/>
              </a:rPr>
              <a:t>양창훈</a:t>
            </a:r>
            <a:r>
              <a:rPr lang="ko-KR" altLang="en-US" sz="2200" dirty="0">
                <a:solidFill>
                  <a:srgbClr val="4B4B4B"/>
                </a:solidFill>
                <a:ea typeface="Pretendard Bold"/>
              </a:rPr>
              <a:t> </a:t>
            </a:r>
            <a:endParaRPr lang="ko-KR" sz="2200" b="0" i="0" u="none" strike="noStrike" dirty="0">
              <a:solidFill>
                <a:srgbClr val="4B4B4B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68500" y="8229600"/>
            <a:ext cx="3086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4B4B4B"/>
                </a:solidFill>
                <a:latin typeface="Pretendard Light"/>
              </a:rPr>
              <a:t>hoonie97@naver.com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8500" y="8686800"/>
            <a:ext cx="2641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4B4B4B"/>
                </a:solidFill>
                <a:latin typeface="Pretendard Light"/>
              </a:rPr>
              <a:t>+82 10-9939-8693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E8A3812-6560-2D07-CC54-FE153AFB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986" y="4201518"/>
            <a:ext cx="7352832" cy="44852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2D89D-5826-0699-CCC5-30EBBB243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24B5497-7B72-FE2F-B244-DB9E3AF41A5F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A009666-3B3D-ECD0-58FC-CCC0C8EBAD90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FF28725-2D37-306B-3564-DD1F2CDE1F79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2024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930233C-5DF6-12B7-6D9B-DA64B5402480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2024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4805BA1-E13A-FBC7-5BEE-6CA506999E17}"/>
              </a:ext>
            </a:extLst>
          </p:cNvPr>
          <p:cNvSpPr txBox="1"/>
          <p:nvPr/>
        </p:nvSpPr>
        <p:spPr>
          <a:xfrm>
            <a:off x="8763000" y="2860035"/>
            <a:ext cx="7497362" cy="59715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200" b="0" i="0" dirty="0">
                <a:effectLst/>
                <a:latin typeface="Arial" panose="020B0604020202020204" pitchFamily="34" charset="0"/>
              </a:rPr>
              <a:t>사용자 참여를 유도하는 스크롤 효과</a:t>
            </a:r>
            <a:r>
              <a:rPr lang="en-US" altLang="ko-KR" sz="3200" b="0" i="0" dirty="0">
                <a:effectLst/>
                <a:latin typeface="Arial" panose="020B0604020202020204" pitchFamily="34" charset="0"/>
              </a:rPr>
              <a:t>,</a:t>
            </a:r>
          </a:p>
          <a:p>
            <a:pPr lvl="0" algn="l">
              <a:lnSpc>
                <a:spcPct val="131970"/>
              </a:lnSpc>
            </a:pPr>
            <a:endParaRPr lang="en-US" altLang="ko-KR" sz="3200" b="0" i="0" dirty="0">
              <a:effectLst/>
              <a:latin typeface="Arial" panose="020B0604020202020204" pitchFamily="34" charset="0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u="none" strike="noStrike" dirty="0">
                <a:latin typeface="Arial" panose="020B0604020202020204" pitchFamily="34" charset="0"/>
              </a:rPr>
              <a:t>작은 상호작용 요소들이 웹사이트에</a:t>
            </a:r>
            <a:endParaRPr lang="en-US" altLang="ko-KR" sz="3200" u="none" strike="noStrike" dirty="0">
              <a:latin typeface="Arial" panose="020B0604020202020204" pitchFamily="34" charset="0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u="none" strike="noStrike" dirty="0">
                <a:latin typeface="Arial" panose="020B0604020202020204" pitchFamily="34" charset="0"/>
              </a:rPr>
              <a:t> </a:t>
            </a:r>
            <a:endParaRPr lang="en-US" altLang="ko-KR" sz="3200" u="none" strike="noStrike" dirty="0">
              <a:latin typeface="Arial" panose="020B0604020202020204" pitchFamily="34" charset="0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b="0" i="0" dirty="0">
                <a:latin typeface="Arial" panose="020B0604020202020204" pitchFamily="34" charset="0"/>
              </a:rPr>
              <a:t>생동감을 더합니다</a:t>
            </a:r>
            <a:r>
              <a:rPr lang="en-US" altLang="ko-KR" sz="3200" b="0" i="0" dirty="0">
                <a:latin typeface="Arial" panose="020B0604020202020204" pitchFamily="34" charset="0"/>
              </a:rPr>
              <a:t>. </a:t>
            </a:r>
            <a:endParaRPr lang="en-US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9CAE8A3-1CDC-B21F-4599-7D3BC38DA3B9}"/>
              </a:ext>
            </a:extLst>
          </p:cNvPr>
          <p:cNvSpPr txBox="1"/>
          <p:nvPr/>
        </p:nvSpPr>
        <p:spPr>
          <a:xfrm>
            <a:off x="8763000" y="3124200"/>
            <a:ext cx="4495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인터랙티브 요소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2052" name="Picture 4" descr="이제 '신한 SOL페이'만 있으면 “중국에서 위챗페이 가능합니다”">
            <a:extLst>
              <a:ext uri="{FF2B5EF4-FFF2-40B4-BE49-F238E27FC236}">
                <a16:creationId xmlns:a16="http://schemas.microsoft.com/office/drawing/2014/main" id="{26414046-D596-669A-D538-F02AAB8D2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59425"/>
            <a:ext cx="7497362" cy="75533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1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0166E-E858-EAD7-5CD6-E9013E87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565B9D-55FB-DDDC-EE87-11D85C6C20BB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81D88E7-0F14-2761-8B0B-0B49F8919852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9330A1C-F647-D112-50FD-AB5445E40A85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2024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9CE0CFE-842E-12C3-90AE-4E95815403DF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2024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AA2FBAB-1187-A2B1-621C-38974DFE9E7F}"/>
              </a:ext>
            </a:extLst>
          </p:cNvPr>
          <p:cNvSpPr txBox="1"/>
          <p:nvPr/>
        </p:nvSpPr>
        <p:spPr>
          <a:xfrm>
            <a:off x="8763000" y="2860035"/>
            <a:ext cx="7497362" cy="59715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가상 현실</a:t>
            </a:r>
            <a:r>
              <a:rPr lang="en-US" altLang="ko-KR" sz="3200" b="0" i="0" u="none" strike="noStrike" dirty="0">
                <a:latin typeface="Pretendard Regular"/>
              </a:rPr>
              <a:t>(VR)</a:t>
            </a:r>
            <a:r>
              <a:rPr lang="ko-KR" altLang="en-US" sz="3200" b="0" i="0" u="none" strike="noStrike" dirty="0">
                <a:latin typeface="Pretendard Regular"/>
              </a:rPr>
              <a:t>과 증강 현실</a:t>
            </a:r>
            <a:r>
              <a:rPr lang="en-US" altLang="ko-KR" sz="3200" b="0" i="0" u="none" strike="noStrike" dirty="0">
                <a:latin typeface="Pretendard Regular"/>
              </a:rPr>
              <a:t>(AR)</a:t>
            </a: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Pretendard Regular"/>
              </a:rPr>
              <a:t> </a:t>
            </a: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기술을 활용하여 </a:t>
            </a:r>
            <a:r>
              <a:rPr lang="ko-KR" altLang="en-US" sz="3200" b="0" i="0" u="none" strike="noStrike" dirty="0" err="1">
                <a:latin typeface="Pretendard Regular"/>
              </a:rPr>
              <a:t>몰입감</a:t>
            </a:r>
            <a:r>
              <a:rPr lang="ko-KR" altLang="en-US" sz="3200" b="0" i="0" u="none" strike="noStrike" dirty="0">
                <a:latin typeface="Pretendard Regular"/>
              </a:rPr>
              <a:t> 있는 디자인이</a:t>
            </a: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 err="1">
                <a:latin typeface="Pretendard Regular"/>
              </a:rPr>
              <a:t>가능해졌습니다</a:t>
            </a:r>
            <a:r>
              <a:rPr lang="en-US" altLang="ko-KR" sz="3200" dirty="0">
                <a:latin typeface="Pretendard Regular"/>
              </a:rPr>
              <a:t>.</a:t>
            </a:r>
            <a:endParaRPr lang="en-US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F2455C7-7D50-866D-8270-C60ED1BF8C99}"/>
              </a:ext>
            </a:extLst>
          </p:cNvPr>
          <p:cNvSpPr txBox="1"/>
          <p:nvPr/>
        </p:nvSpPr>
        <p:spPr>
          <a:xfrm>
            <a:off x="8763000" y="3124200"/>
            <a:ext cx="5867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spc="-100" dirty="0">
                <a:solidFill>
                  <a:srgbClr val="9BB97C"/>
                </a:solidFill>
                <a:ea typeface="Pretendard SemiBold"/>
              </a:rPr>
              <a:t>3D </a:t>
            </a: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그래픽 및 현실적인 디자인 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4098" name="Picture 2" descr="中 전역서 편리한 결제&quot; 네이버페이, 위챗페이 QR결제 시작 - 경제 | 기사 - 더팩트">
            <a:extLst>
              <a:ext uri="{FF2B5EF4-FFF2-40B4-BE49-F238E27FC236}">
                <a16:creationId xmlns:a16="http://schemas.microsoft.com/office/drawing/2014/main" id="{B134ACA8-63FC-1BAC-44A1-403F7A9B4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009900"/>
            <a:ext cx="6477000" cy="62788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55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62F6-079B-99C6-1AAA-86D1CE5C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FF7333A-F0C5-3D72-F7AD-0C23603429F6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FB06E29-B430-3E1D-7FDC-153FCDE6B1C7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1FFCA3B-B728-468C-085C-A8915C61975D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2024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2FD0D71-0D9E-9BB9-DEE7-93584E40DFB1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2024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3CBCFFD-8DEC-C057-F0BD-D6B0133BF3F0}"/>
              </a:ext>
            </a:extLst>
          </p:cNvPr>
          <p:cNvSpPr txBox="1"/>
          <p:nvPr/>
        </p:nvSpPr>
        <p:spPr>
          <a:xfrm>
            <a:off x="8763000" y="2860035"/>
            <a:ext cx="7497362" cy="59715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웹 사이트에서 효과적인 스토리텔링을</a:t>
            </a: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Pretendard Regular"/>
              </a:rPr>
              <a:t>통해 사용자 참여를 유도합니다</a:t>
            </a:r>
            <a:r>
              <a:rPr lang="en-US" altLang="ko-KR" sz="3200" dirty="0">
                <a:latin typeface="Pretendard Regular"/>
              </a:rPr>
              <a:t>.</a:t>
            </a:r>
            <a:endParaRPr lang="en-US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E04B4E5-7605-7735-6DD5-3E606D61932B}"/>
              </a:ext>
            </a:extLst>
          </p:cNvPr>
          <p:cNvSpPr txBox="1"/>
          <p:nvPr/>
        </p:nvSpPr>
        <p:spPr>
          <a:xfrm>
            <a:off x="8763000" y="3124200"/>
            <a:ext cx="5867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 dirty="0" err="1">
                <a:solidFill>
                  <a:srgbClr val="9BB97C"/>
                </a:solidFill>
                <a:ea typeface="Pretendard SemiBold"/>
              </a:rPr>
              <a:t>스토리탤링</a:t>
            </a: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 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5122" name="Picture 2" descr="올리브영, '위챗페이' 도입 중국 소비자 적극 대응">
            <a:extLst>
              <a:ext uri="{FF2B5EF4-FFF2-40B4-BE49-F238E27FC236}">
                <a16:creationId xmlns:a16="http://schemas.microsoft.com/office/drawing/2014/main" id="{2542D80A-18FD-3F13-074D-CB45E3592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21935"/>
            <a:ext cx="6477000" cy="66649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92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3877-1509-0A8E-C7A2-FE86ED50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2867E5C-E73A-E92B-B9B7-881D2D56CABA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4729D2A-5A0A-3AB8-F761-A2028A01B0E3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466A907-6D90-3348-1299-7BE1ECF208DB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636D67A-7935-8DC7-0A11-C12CE111C4E2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2025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503A8B2-4563-5AB5-4471-FA1D4FA5756D}"/>
              </a:ext>
            </a:extLst>
          </p:cNvPr>
          <p:cNvSpPr txBox="1"/>
          <p:nvPr/>
        </p:nvSpPr>
        <p:spPr>
          <a:xfrm>
            <a:off x="8763000" y="2860035"/>
            <a:ext cx="7497362" cy="59715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사용자의 행동 패턴과 선호도를 분석하여</a:t>
            </a: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맞춤형 콘텐츠와 인터페이스를 제공하는</a:t>
            </a: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개인화 디자인이 더욱 중요해질 것입니다</a:t>
            </a:r>
            <a:r>
              <a:rPr lang="en-US" altLang="ko-KR" sz="3200" b="0" i="0" u="none" strike="noStrike" dirty="0">
                <a:latin typeface="Pretendard Regular"/>
              </a:rPr>
              <a:t>.</a:t>
            </a:r>
            <a:endParaRPr lang="en-US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C6C8C52-EAEE-282D-932D-E84BF11C6F4C}"/>
              </a:ext>
            </a:extLst>
          </p:cNvPr>
          <p:cNvSpPr txBox="1"/>
          <p:nvPr/>
        </p:nvSpPr>
        <p:spPr>
          <a:xfrm>
            <a:off x="8763000" y="3124200"/>
            <a:ext cx="5867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개인화 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6146" name="Picture 2" descr="위챗 사용법-공공요금 납부 : 네이버 블로그">
            <a:extLst>
              <a:ext uri="{FF2B5EF4-FFF2-40B4-BE49-F238E27FC236}">
                <a16:creationId xmlns:a16="http://schemas.microsoft.com/office/drawing/2014/main" id="{30353F55-D49C-7338-819B-88F28B83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60035"/>
            <a:ext cx="6400800" cy="6772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03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837A3-BDEA-D91F-7CBE-EB9BDC862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B01B5D4-D1E9-410E-2368-E7EECB1D7CE0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8755B30-EE7E-653B-C95C-FDEB443BD89A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F7ED38C-4D53-4151-020C-D2689D63F10D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</a:t>
            </a:r>
            <a:r>
              <a:rPr lang="en-US" sz="1600" spc="100" dirty="0">
                <a:solidFill>
                  <a:srgbClr val="9BB97C"/>
                </a:solidFill>
                <a:latin typeface="Tiro Bangla Regular"/>
              </a:rPr>
              <a:t>5</a:t>
            </a: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0BA41A3-E33D-8012-6C2B-9DC0F7BA5DAD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2025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34C389-3545-AFAE-60CC-0648399994FB}"/>
              </a:ext>
            </a:extLst>
          </p:cNvPr>
          <p:cNvSpPr txBox="1"/>
          <p:nvPr/>
        </p:nvSpPr>
        <p:spPr>
          <a:xfrm>
            <a:off x="8763000" y="3642354"/>
            <a:ext cx="7497362" cy="518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불필요한 요소를 제거하고 핵심 정보만 </a:t>
            </a: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Pretendard Regular"/>
              </a:rPr>
              <a:t>남기는 </a:t>
            </a:r>
            <a:r>
              <a:rPr lang="ko-KR" altLang="en-US" sz="3200" dirty="0" err="1">
                <a:latin typeface="Pretendard Regular"/>
              </a:rPr>
              <a:t>미니멀한</a:t>
            </a:r>
            <a:r>
              <a:rPr lang="ko-KR" altLang="en-US" sz="3200" dirty="0">
                <a:latin typeface="Pretendard Regular"/>
              </a:rPr>
              <a:t> 디자인이 사용자 경험을 </a:t>
            </a: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Pretendard Regular"/>
              </a:rPr>
              <a:t>극대화할 것으로 기대됩니다</a:t>
            </a:r>
            <a:r>
              <a:rPr lang="en-US" altLang="ko-KR" sz="3200" b="0" i="0" u="none" strike="noStrike" dirty="0">
                <a:latin typeface="Pretendard Regular"/>
              </a:rPr>
              <a:t>.</a:t>
            </a:r>
            <a:endParaRPr lang="en-US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2314173-5F3B-CF46-C8F3-FB2DAC5C3611}"/>
              </a:ext>
            </a:extLst>
          </p:cNvPr>
          <p:cNvSpPr txBox="1"/>
          <p:nvPr/>
        </p:nvSpPr>
        <p:spPr>
          <a:xfrm>
            <a:off x="8763000" y="3124200"/>
            <a:ext cx="5867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미니멀리즘  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7170" name="Picture 2" descr="제로페이, 위챗페이로 결제 가능...21년까지 전국 결제 오픈">
            <a:extLst>
              <a:ext uri="{FF2B5EF4-FFF2-40B4-BE49-F238E27FC236}">
                <a16:creationId xmlns:a16="http://schemas.microsoft.com/office/drawing/2014/main" id="{CA2F9F9D-E7A3-3FEF-DCBF-DCB1A38A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958872"/>
            <a:ext cx="6477000" cy="6556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809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D1838-784F-0FC2-0D27-659B0658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18CEF68-6B2D-8841-3B47-9F114E472C7D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F68EBE7-1C4B-1D0F-0A86-164D0D23665F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C20237F-2CC7-A5D2-3BC4-75D4A67B1FEF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83FB399-4C6B-5985-9E2E-3AF2B49A4F25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2025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7F22FA9-2C62-5F45-5086-C4CF6FCA8E88}"/>
              </a:ext>
            </a:extLst>
          </p:cNvPr>
          <p:cNvSpPr txBox="1"/>
          <p:nvPr/>
        </p:nvSpPr>
        <p:spPr>
          <a:xfrm>
            <a:off x="8763000" y="3642354"/>
            <a:ext cx="7497362" cy="518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모바일 기기 사용 환경에 최적화된</a:t>
            </a: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디자인은 필수적이며</a:t>
            </a:r>
            <a:r>
              <a:rPr lang="en-US" altLang="ko-KR" sz="3200" b="0" i="0" u="none" strike="noStrike" dirty="0">
                <a:latin typeface="Pretendard Regular"/>
              </a:rPr>
              <a:t>, </a:t>
            </a:r>
            <a:r>
              <a:rPr lang="ko-KR" altLang="en-US" sz="3200" b="0" i="0" u="none" strike="noStrike" dirty="0">
                <a:latin typeface="Pretendard Regular"/>
              </a:rPr>
              <a:t>반응형 디자인</a:t>
            </a:r>
            <a:r>
              <a:rPr lang="en-US" altLang="ko-KR" sz="3200" b="0" i="0" u="none" strike="noStrike" dirty="0">
                <a:latin typeface="Pretendard Regular"/>
              </a:rPr>
              <a:t>,</a:t>
            </a:r>
          </a:p>
          <a:p>
            <a:pPr lvl="0" algn="l">
              <a:lnSpc>
                <a:spcPct val="131970"/>
              </a:lnSpc>
            </a:pP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Pretendard Regular"/>
              </a:rPr>
              <a:t>간결한 레이아웃 등이 중요합니다</a:t>
            </a:r>
            <a:r>
              <a:rPr lang="en-US" altLang="ko-KR" sz="3200" dirty="0">
                <a:latin typeface="Pretendard Regular"/>
              </a:rPr>
              <a:t>. </a:t>
            </a:r>
            <a:endParaRPr lang="en-US" altLang="ko-KR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79E6530-A3B1-4AC9-A497-E97A6A1DAF81}"/>
              </a:ext>
            </a:extLst>
          </p:cNvPr>
          <p:cNvSpPr txBox="1"/>
          <p:nvPr/>
        </p:nvSpPr>
        <p:spPr>
          <a:xfrm>
            <a:off x="8763000" y="3124200"/>
            <a:ext cx="5867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모바일 최적화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8194" name="Picture 2" descr="About: K-Wechatpay - 위챗페이 가맹점용 (Google Play version) | | Apptopia">
            <a:extLst>
              <a:ext uri="{FF2B5EF4-FFF2-40B4-BE49-F238E27FC236}">
                <a16:creationId xmlns:a16="http://schemas.microsoft.com/office/drawing/2014/main" id="{02024EED-915D-F2A1-1B8B-9E1396F0F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74666"/>
            <a:ext cx="573405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25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AD9F5-CB79-471A-23F3-AA99771B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2B2E7B-B9F7-7867-E31A-1F659D5ABD3F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873BD0E-FB1E-7959-BF24-F70BB91089CB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17510B9-E33E-C7FE-13E8-6DBC48960EAF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2CF83E-C021-F217-8087-D7723B5CD648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2025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8464F68-8FA8-B46D-002F-DD88E5B73A9A}"/>
              </a:ext>
            </a:extLst>
          </p:cNvPr>
          <p:cNvSpPr txBox="1"/>
          <p:nvPr/>
        </p:nvSpPr>
        <p:spPr>
          <a:xfrm>
            <a:off x="8763000" y="4320538"/>
            <a:ext cx="7497362" cy="45110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altLang="ko-KR" sz="3200" dirty="0">
                <a:latin typeface="Pretendard Regular"/>
              </a:rPr>
              <a:t>3D</a:t>
            </a:r>
            <a:r>
              <a:rPr lang="ko-KR" altLang="en-US" sz="3200" dirty="0">
                <a:latin typeface="Pretendard Regular"/>
              </a:rPr>
              <a:t>요소</a:t>
            </a:r>
            <a:r>
              <a:rPr lang="en-US" altLang="ko-KR" sz="3200" dirty="0">
                <a:latin typeface="Pretendard Regular"/>
              </a:rPr>
              <a:t>, </a:t>
            </a:r>
            <a:r>
              <a:rPr lang="ko-KR" altLang="en-US" sz="3200" dirty="0">
                <a:latin typeface="Pretendard Regular"/>
              </a:rPr>
              <a:t>가상</a:t>
            </a:r>
            <a:r>
              <a:rPr lang="en-US" altLang="ko-KR" sz="3200" dirty="0">
                <a:latin typeface="Pretendard Regular"/>
              </a:rPr>
              <a:t>/</a:t>
            </a:r>
            <a:r>
              <a:rPr lang="ko-KR" altLang="en-US" sz="3200" dirty="0">
                <a:latin typeface="Pretendard Regular"/>
              </a:rPr>
              <a:t>증강 현실</a:t>
            </a:r>
            <a:r>
              <a:rPr lang="en-US" altLang="ko-KR" sz="3200" dirty="0">
                <a:latin typeface="Pretendard Regular"/>
              </a:rPr>
              <a:t>(VR/AR),</a:t>
            </a:r>
          </a:p>
          <a:p>
            <a:pPr lvl="0" algn="l">
              <a:lnSpc>
                <a:spcPct val="131970"/>
              </a:lnSpc>
            </a:pP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Pretendard Regular"/>
              </a:rPr>
              <a:t>인터렉티브 애니메이션 등을 활용하여</a:t>
            </a: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사용자가 콘텐츠에 더욱 몰입할 수 있도록</a:t>
            </a: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Pretendard Regular"/>
              </a:rPr>
              <a:t>디자인하는 것이 중요합니다</a:t>
            </a:r>
            <a:r>
              <a:rPr lang="en-US" altLang="ko-KR" sz="3200" dirty="0">
                <a:latin typeface="Pretendard Regular"/>
              </a:rPr>
              <a:t>.</a:t>
            </a:r>
            <a:endParaRPr lang="en-US" altLang="ko-KR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C6C489A-B9D4-380D-236F-8FC34EA94EBE}"/>
              </a:ext>
            </a:extLst>
          </p:cNvPr>
          <p:cNvSpPr txBox="1"/>
          <p:nvPr/>
        </p:nvSpPr>
        <p:spPr>
          <a:xfrm>
            <a:off x="8763000" y="3124200"/>
            <a:ext cx="5867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몰입형 인터페이스 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9218" name="Picture 2" descr="알리페이에 이어 위챗페이도 외국인에게 모바일 결제 개방 - 플래텀">
            <a:extLst>
              <a:ext uri="{FF2B5EF4-FFF2-40B4-BE49-F238E27FC236}">
                <a16:creationId xmlns:a16="http://schemas.microsoft.com/office/drawing/2014/main" id="{8573B6F2-8996-89A3-62BB-FB740EC2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38566"/>
            <a:ext cx="6958013" cy="6595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9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75850-0730-5CB8-9557-3992B10B8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B90B4B-CB8B-FCF2-ADE4-544FBC5EFFE0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6880AD7-2155-ABDE-2722-C44E62B74161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9A2EB64-A4BA-0EDA-1DD7-CBD5F267B66E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2025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61A2418-A6E1-2ECE-0E52-E3694DDD4EB2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2025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892294A-77B6-58EE-C358-7F655C83E1F3}"/>
              </a:ext>
            </a:extLst>
          </p:cNvPr>
          <p:cNvSpPr txBox="1"/>
          <p:nvPr/>
        </p:nvSpPr>
        <p:spPr>
          <a:xfrm>
            <a:off x="8763000" y="4320538"/>
            <a:ext cx="7497362" cy="45110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Pretendard Regular"/>
              </a:rPr>
              <a:t>과도한 애니메이션 대신</a:t>
            </a:r>
            <a:r>
              <a:rPr lang="en-US" altLang="ko-KR" sz="3200" dirty="0">
                <a:latin typeface="Pretendard Regular"/>
              </a:rPr>
              <a:t>, </a:t>
            </a:r>
          </a:p>
          <a:p>
            <a:pPr lvl="0" algn="l">
              <a:lnSpc>
                <a:spcPct val="131970"/>
              </a:lnSpc>
            </a:pP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의도적이고 세련된 모션 디자인을</a:t>
            </a:r>
            <a:endParaRPr lang="en-US" altLang="ko-KR" sz="3200" b="0" i="0" u="none" strike="noStrike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b="0" i="0" u="none" strike="noStrike" dirty="0">
                <a:latin typeface="Pretendard Regular"/>
              </a:rPr>
              <a:t>사용하여</a:t>
            </a:r>
            <a:r>
              <a:rPr lang="en-US" altLang="ko-KR" sz="3200" dirty="0">
                <a:latin typeface="Pretendard Regular"/>
              </a:rPr>
              <a:t> </a:t>
            </a:r>
            <a:r>
              <a:rPr lang="ko-KR" altLang="en-US" sz="3200" dirty="0">
                <a:latin typeface="Pretendard Regular"/>
              </a:rPr>
              <a:t>사용자 경험을 향상시킬 수</a:t>
            </a: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3200" dirty="0">
              <a:latin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Pretendard Regular"/>
              </a:rPr>
              <a:t>있습니다</a:t>
            </a:r>
            <a:r>
              <a:rPr lang="en-US" altLang="ko-KR" sz="3200" dirty="0">
                <a:latin typeface="Pretendard Regular"/>
              </a:rPr>
              <a:t>. </a:t>
            </a:r>
            <a:endParaRPr lang="en-US" altLang="ko-KR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1122373-94C2-5B1D-3AF8-3D7A8B5E6F95}"/>
              </a:ext>
            </a:extLst>
          </p:cNvPr>
          <p:cNvSpPr txBox="1"/>
          <p:nvPr/>
        </p:nvSpPr>
        <p:spPr>
          <a:xfrm>
            <a:off x="8763000" y="3124200"/>
            <a:ext cx="5867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모션 디자인의 세련화 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0242" name="Picture 2" descr="알리페이에 이어 위챗페이도 외국인에게 모바일 결제 개방 - 플래텀">
            <a:extLst>
              <a:ext uri="{FF2B5EF4-FFF2-40B4-BE49-F238E27FC236}">
                <a16:creationId xmlns:a16="http://schemas.microsoft.com/office/drawing/2014/main" id="{FE0CE30A-8B9C-7F58-7E87-752A411B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614582"/>
            <a:ext cx="6629400" cy="63897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303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601BA-2DA8-FF08-8608-01DD7E35E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D98B00E-3D56-833F-F236-0A2F2C065BFE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 dirty="0"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47EB7D5-E8F2-6E46-6D14-95C9676619E7}"/>
              </a:ext>
            </a:extLst>
          </p:cNvPr>
          <p:cNvSpPr txBox="1"/>
          <p:nvPr/>
        </p:nvSpPr>
        <p:spPr>
          <a:xfrm>
            <a:off x="1016000" y="1498600"/>
            <a:ext cx="67183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spc="-200" dirty="0">
                <a:latin typeface="Pretendard SemiBold"/>
                <a:ea typeface="Pretendard SemiBold"/>
              </a:rPr>
              <a:t>03</a:t>
            </a:r>
            <a:r>
              <a:rPr lang="en-US" sz="4400" b="0" i="0" u="none" strike="noStrike" spc="-200" dirty="0">
                <a:latin typeface="Pretendard SemiBold"/>
              </a:rPr>
              <a:t> : </a:t>
            </a:r>
            <a:r>
              <a:rPr lang="ko-KR" altLang="en-US" sz="4400" b="0" i="0" u="none" strike="noStrike" spc="-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경험과 행동으로 발생할 수 있는 장단점 </a:t>
            </a:r>
            <a:r>
              <a:rPr lang="en-US" sz="4400" b="0" i="0" u="none" strike="noStrike" spc="-200" dirty="0">
                <a:latin typeface="HY견고딕" panose="02030600000101010101" pitchFamily="18" charset="-127"/>
                <a:ea typeface="HY견고딕" panose="02030600000101010101" pitchFamily="18" charset="-127"/>
              </a:rPr>
              <a:t> </a:t>
            </a:r>
            <a:endParaRPr lang="ko-KR" sz="4400" b="0" i="0" u="none" strike="noStrike" spc="-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A638464-6FC7-04D6-2DFC-40A84AADE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079500" y="3985261"/>
            <a:ext cx="54737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D27DD53-48B3-EFAE-C06C-0DE7D8A31C7D}"/>
              </a:ext>
            </a:extLst>
          </p:cNvPr>
          <p:cNvSpPr txBox="1"/>
          <p:nvPr/>
        </p:nvSpPr>
        <p:spPr>
          <a:xfrm>
            <a:off x="1117600" y="2514600"/>
            <a:ext cx="2070100" cy="2616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2000" b="0" i="0" u="none" strike="noStrike" dirty="0">
                <a:ea typeface="Pretendard SemiBold"/>
              </a:rPr>
              <a:t>프로젝트</a:t>
            </a:r>
            <a:r>
              <a:rPr lang="en-US" sz="2000" b="0" i="0" u="none" strike="noStrike" dirty="0">
                <a:latin typeface="Pretendard SemiBold"/>
              </a:rPr>
              <a:t> </a:t>
            </a:r>
            <a:r>
              <a:rPr lang="ko-KR" sz="2000" b="0" i="0" u="none" strike="noStrike" dirty="0">
                <a:ea typeface="Pretendard SemiBold"/>
              </a:rPr>
              <a:t>개요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BF18468-57D4-FAE4-3EDE-D047110BD205}"/>
              </a:ext>
            </a:extLst>
          </p:cNvPr>
          <p:cNvSpPr txBox="1"/>
          <p:nvPr/>
        </p:nvSpPr>
        <p:spPr>
          <a:xfrm>
            <a:off x="3619500" y="3136900"/>
            <a:ext cx="2882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>
                <a:ea typeface="Pretendard SemiBold"/>
              </a:rPr>
              <a:t>기간</a:t>
            </a:r>
            <a:r>
              <a:rPr lang="en-US" sz="1400" b="0" i="0" u="none" strike="noStrike" dirty="0">
                <a:latin typeface="Pretendard SemiBold"/>
              </a:rPr>
              <a:t> : </a:t>
            </a:r>
            <a:r>
              <a:rPr lang="en-US" sz="1400" dirty="0">
                <a:latin typeface="Pretendard Light"/>
              </a:rPr>
              <a:t>07.07</a:t>
            </a:r>
            <a:r>
              <a:rPr lang="en-US" sz="1400" b="0" i="0" u="none" strike="noStrike" dirty="0">
                <a:latin typeface="Pretendard Light"/>
              </a:rPr>
              <a:t>-07.09  </a:t>
            </a:r>
            <a:r>
              <a:rPr lang="ko-KR" sz="1400" b="0" i="0" u="none" strike="noStrike" dirty="0" err="1">
                <a:ea typeface="Pretendard Light"/>
              </a:rPr>
              <a:t>ㅣ</a:t>
            </a:r>
            <a:r>
              <a:rPr lang="en-US" sz="1400" b="0" i="0" u="none" strike="noStrike" dirty="0">
                <a:latin typeface="Pretendard Light"/>
              </a:rPr>
              <a:t> </a:t>
            </a:r>
            <a:r>
              <a:rPr lang="en-US" sz="1400" b="0" i="0" u="none" strike="noStrike" dirty="0">
                <a:latin typeface="Pretendard SemiBold"/>
              </a:rPr>
              <a:t> </a:t>
            </a:r>
            <a:r>
              <a:rPr lang="ko-KR" sz="1400" b="0" i="0" u="none" strike="noStrike" dirty="0">
                <a:ea typeface="Pretendard SemiBold"/>
              </a:rPr>
              <a:t>기여도</a:t>
            </a:r>
            <a:r>
              <a:rPr lang="en-US" sz="1400" b="0" i="0" u="none" strike="noStrike" dirty="0">
                <a:latin typeface="Pretendard SemiBold"/>
              </a:rPr>
              <a:t> : </a:t>
            </a:r>
            <a:r>
              <a:rPr lang="en-US" sz="1400" b="0" i="0" u="none" strike="noStrike" dirty="0">
                <a:latin typeface="Pretendard Light"/>
              </a:rPr>
              <a:t>100%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4B2BD22-984A-F233-857E-3FE81D1A0A0A}"/>
              </a:ext>
            </a:extLst>
          </p:cNvPr>
          <p:cNvSpPr txBox="1"/>
          <p:nvPr/>
        </p:nvSpPr>
        <p:spPr>
          <a:xfrm>
            <a:off x="15011400" y="419101"/>
            <a:ext cx="2578100" cy="3600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100" dirty="0">
                <a:ea typeface="Playfair Display Medium"/>
              </a:rPr>
              <a:t>ⓒ</a:t>
            </a:r>
            <a:r>
              <a:rPr lang="en-US" sz="1600" b="0" i="0" u="none" strike="noStrike" spc="100" dirty="0">
                <a:latin typeface="Playfair Display Medium"/>
              </a:rPr>
              <a:t> YANG CHANG HOON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823FB79-CD6B-6163-886D-5F7247D8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3136900"/>
            <a:ext cx="4356100" cy="508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05D9B62-4A06-7D8F-18C5-35958F6F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509000" y="2146300"/>
            <a:ext cx="8877300" cy="127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17CE9D9-EAD0-6FB2-4176-B6725F36EB92}"/>
              </a:ext>
            </a:extLst>
          </p:cNvPr>
          <p:cNvSpPr txBox="1"/>
          <p:nvPr/>
        </p:nvSpPr>
        <p:spPr>
          <a:xfrm>
            <a:off x="8864600" y="3238500"/>
            <a:ext cx="3670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사용자가 학습에 들이는 노력 절감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[</a:t>
            </a:r>
            <a:r>
              <a:rPr lang="ko-KR" altLang="en-US" sz="1600" b="1" i="0" u="none" strike="noStrike" dirty="0">
                <a:solidFill>
                  <a:srgbClr val="F4F4F4"/>
                </a:solidFill>
                <a:ea typeface="Pretendard Light"/>
              </a:rPr>
              <a:t>장점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]</a:t>
            </a:r>
            <a:endParaRPr lang="ko-KR" sz="1600" b="1" i="0" u="none" strike="noStrike" dirty="0">
              <a:solidFill>
                <a:srgbClr val="F4F4F4"/>
              </a:solidFill>
              <a:ea typeface="Pretendar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3627C2D-2E20-327F-F6EE-75851B88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0" y="3136900"/>
            <a:ext cx="4356100" cy="5080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505A6AF-DD5B-4990-C92F-DA3A279B0224}"/>
              </a:ext>
            </a:extLst>
          </p:cNvPr>
          <p:cNvSpPr txBox="1"/>
          <p:nvPr/>
        </p:nvSpPr>
        <p:spPr>
          <a:xfrm>
            <a:off x="13220700" y="3263902"/>
            <a:ext cx="4152900" cy="2158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서비스 흐름에 따라 사용자의 피로감이 증가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[</a:t>
            </a:r>
            <a:r>
              <a:rPr lang="ko-KR" altLang="en-US" sz="1600" b="1" i="0" u="none" strike="noStrike" dirty="0">
                <a:solidFill>
                  <a:srgbClr val="F4F4F4"/>
                </a:solidFill>
                <a:ea typeface="Pretendard Light"/>
              </a:rPr>
              <a:t>단점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]</a:t>
            </a:r>
            <a:endParaRPr lang="ko-KR" sz="1600" b="1" i="0" u="none" strike="noStrike" dirty="0">
              <a:solidFill>
                <a:srgbClr val="F4F4F4"/>
              </a:solidFill>
              <a:ea typeface="Pretendard Light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D69AC7B-4CD7-4E52-70A5-4B35475C47C4}"/>
              </a:ext>
            </a:extLst>
          </p:cNvPr>
          <p:cNvSpPr txBox="1"/>
          <p:nvPr/>
        </p:nvSpPr>
        <p:spPr>
          <a:xfrm>
            <a:off x="8547100" y="2527300"/>
            <a:ext cx="8839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ea typeface="Pretendard Regular"/>
              </a:rPr>
              <a:t>고객은 </a:t>
            </a:r>
            <a:r>
              <a:rPr lang="en-US" altLang="ko-KR" sz="1700" b="0" i="0" u="none" strike="noStrike" dirty="0">
                <a:ea typeface="Pretendard Regular"/>
              </a:rPr>
              <a:t>‘</a:t>
            </a:r>
            <a:r>
              <a:rPr lang="ko-KR" altLang="en-US" sz="1700" b="0" i="0" u="none" strike="noStrike" dirty="0">
                <a:ea typeface="Pretendard Regular"/>
              </a:rPr>
              <a:t>직관적이고 빠른 경험</a:t>
            </a:r>
            <a:r>
              <a:rPr lang="en-US" altLang="ko-KR" sz="1700" b="0" i="0" u="none" strike="noStrike" dirty="0">
                <a:ea typeface="Pretendard Regular"/>
              </a:rPr>
              <a:t>‘</a:t>
            </a:r>
            <a:r>
              <a:rPr lang="ko-KR" altLang="en-US" sz="1700" b="0" i="0" u="none" strike="noStrike" dirty="0">
                <a:ea typeface="Pretendard Regular"/>
              </a:rPr>
              <a:t>을 원함 </a:t>
            </a:r>
            <a:endParaRPr lang="en-US" sz="1700" b="0" i="0" u="none" strike="noStrike" dirty="0">
              <a:latin typeface="Pretendard Regular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B0885E4-9957-BB1C-2A61-3C73CE058F65}"/>
              </a:ext>
            </a:extLst>
          </p:cNvPr>
          <p:cNvSpPr txBox="1"/>
          <p:nvPr/>
        </p:nvSpPr>
        <p:spPr>
          <a:xfrm>
            <a:off x="8547100" y="1511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 dirty="0">
                <a:latin typeface="Pretendard Bold"/>
              </a:rPr>
              <a:t>01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5639B0B0-5BB6-C645-EF0E-B19BC48E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5956300"/>
            <a:ext cx="4356100" cy="5080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EC036E48-E48A-54F1-0B93-10D279142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509000" y="4965700"/>
            <a:ext cx="8877300" cy="127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3E7A9F19-91D7-CF98-7097-F65BF53C2771}"/>
              </a:ext>
            </a:extLst>
          </p:cNvPr>
          <p:cNvSpPr txBox="1"/>
          <p:nvPr/>
        </p:nvSpPr>
        <p:spPr>
          <a:xfrm>
            <a:off x="8864600" y="6057900"/>
            <a:ext cx="3670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운영비 및 지원인력 비용 절감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[</a:t>
            </a:r>
            <a:r>
              <a:rPr lang="ko-KR" altLang="en-US" sz="1600" b="1" dirty="0">
                <a:solidFill>
                  <a:srgbClr val="F4F4F4"/>
                </a:solidFill>
                <a:ea typeface="Pretendard Light"/>
              </a:rPr>
              <a:t>장점</a:t>
            </a:r>
            <a:r>
              <a:rPr lang="en-US" altLang="ko-KR" sz="1600" b="1" dirty="0">
                <a:solidFill>
                  <a:srgbClr val="F4F4F4"/>
                </a:solidFill>
                <a:ea typeface="Pretendard Light"/>
              </a:rPr>
              <a:t>]</a:t>
            </a:r>
            <a:r>
              <a:rPr lang="ko-KR" altLang="en-US" sz="1600" b="1" i="0" u="none" strike="noStrike" dirty="0">
                <a:solidFill>
                  <a:srgbClr val="F4F4F4"/>
                </a:solidFill>
                <a:ea typeface="Pretendard Light"/>
              </a:rPr>
              <a:t> </a:t>
            </a:r>
            <a:endParaRPr lang="ko-KR" sz="1600" b="1" i="0" u="none" strike="noStrike" dirty="0">
              <a:solidFill>
                <a:srgbClr val="F4F4F4"/>
              </a:solidFill>
              <a:ea typeface="Pretendard Light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77C91579-D8C5-6E26-7B9F-C5CD5BCA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0" y="5956300"/>
            <a:ext cx="4356100" cy="5080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86C4D46B-B864-9D78-8E5E-B54E5B2DAB6A}"/>
              </a:ext>
            </a:extLst>
          </p:cNvPr>
          <p:cNvSpPr txBox="1"/>
          <p:nvPr/>
        </p:nvSpPr>
        <p:spPr>
          <a:xfrm>
            <a:off x="13131800" y="6070602"/>
            <a:ext cx="4356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사용 흐름이 고정되면 다른 사용자에겐 융통성 없음으로 작용할 수 있음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[</a:t>
            </a:r>
            <a:r>
              <a:rPr lang="ko-KR" altLang="en-US" sz="1600" b="1" i="0" u="none" strike="noStrike" dirty="0">
                <a:solidFill>
                  <a:srgbClr val="F4F4F4"/>
                </a:solidFill>
                <a:ea typeface="Pretendard Light"/>
              </a:rPr>
              <a:t>단점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]</a:t>
            </a:r>
            <a:endParaRPr lang="ko-KR" sz="1600" b="1" i="0" u="none" strike="noStrike" dirty="0">
              <a:solidFill>
                <a:srgbClr val="F4F4F4"/>
              </a:solidFill>
              <a:ea typeface="Pretendard Ligh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65F586C-4FE6-568F-6E7F-E91D26D7AFB4}"/>
              </a:ext>
            </a:extLst>
          </p:cNvPr>
          <p:cNvSpPr txBox="1"/>
          <p:nvPr/>
        </p:nvSpPr>
        <p:spPr>
          <a:xfrm>
            <a:off x="8534400" y="5334000"/>
            <a:ext cx="8839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dirty="0">
                <a:latin typeface="Pretendard Regular"/>
                <a:ea typeface="Pretendard Regular"/>
              </a:rPr>
              <a:t>간단한 </a:t>
            </a:r>
            <a:r>
              <a:rPr lang="en-US" altLang="ko-KR" sz="1700" dirty="0">
                <a:latin typeface="Pretendard Regular"/>
                <a:ea typeface="Pretendard Regular"/>
              </a:rPr>
              <a:t>QR</a:t>
            </a:r>
            <a:r>
              <a:rPr lang="ko-KR" altLang="en-US" sz="1700" dirty="0">
                <a:latin typeface="Pretendard Regular"/>
                <a:ea typeface="Pretendard Regular"/>
              </a:rPr>
              <a:t>간편결제 </a:t>
            </a:r>
            <a:r>
              <a:rPr lang="en-US" altLang="ko-KR" sz="1700" dirty="0">
                <a:latin typeface="Pretendard Regular"/>
                <a:ea typeface="Pretendard Regular"/>
              </a:rPr>
              <a:t>UX</a:t>
            </a:r>
            <a:r>
              <a:rPr lang="ko-KR" altLang="en-US" sz="1700" dirty="0">
                <a:latin typeface="Pretendard Regular"/>
                <a:ea typeface="Pretendard Regular"/>
              </a:rPr>
              <a:t>는 사용 행동을 표준화해서 데이터 기반 마케팅</a:t>
            </a:r>
            <a:r>
              <a:rPr lang="en-US" altLang="ko-KR" sz="1700" dirty="0">
                <a:latin typeface="Pretendard Regular"/>
                <a:ea typeface="Pretendard Regular"/>
              </a:rPr>
              <a:t>/</a:t>
            </a:r>
            <a:r>
              <a:rPr lang="ko-KR" altLang="en-US" sz="1700" dirty="0">
                <a:latin typeface="Pretendard Regular"/>
                <a:ea typeface="Pretendard Regular"/>
              </a:rPr>
              <a:t>운영 혁신 가능</a:t>
            </a:r>
            <a:endParaRPr lang="en-US" sz="1700" b="0" i="0" u="none" strike="noStrike" dirty="0">
              <a:latin typeface="Pretendard Regular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86F1E2D-7D5F-FCF2-3BDF-1DBC071E65D7}"/>
              </a:ext>
            </a:extLst>
          </p:cNvPr>
          <p:cNvSpPr txBox="1"/>
          <p:nvPr/>
        </p:nvSpPr>
        <p:spPr>
          <a:xfrm>
            <a:off x="8547100" y="43307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 dirty="0">
                <a:latin typeface="Pretendard Bold"/>
              </a:rPr>
              <a:t>02</a:t>
            </a: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0A282841-7D99-B58A-F62A-2BD3DDCD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8788400"/>
            <a:ext cx="4356100" cy="5080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95F4999E-44DE-9302-8F3B-7032F939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509000" y="7797800"/>
            <a:ext cx="8877300" cy="127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644D706C-CF05-6F97-14E4-10EDE55CCCF9}"/>
              </a:ext>
            </a:extLst>
          </p:cNvPr>
          <p:cNvSpPr txBox="1"/>
          <p:nvPr/>
        </p:nvSpPr>
        <p:spPr>
          <a:xfrm>
            <a:off x="8763000" y="8890000"/>
            <a:ext cx="3771900" cy="3174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누구나 동일한 사용성으로 실패율 없음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[</a:t>
            </a:r>
            <a:r>
              <a:rPr lang="ko-KR" altLang="en-US" sz="1600" b="1" i="0" u="none" strike="noStrike" dirty="0">
                <a:solidFill>
                  <a:srgbClr val="F4F4F4"/>
                </a:solidFill>
                <a:ea typeface="Pretendard Light"/>
              </a:rPr>
              <a:t>장점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]</a:t>
            </a:r>
            <a:endParaRPr lang="en-US" altLang="ko-KR" sz="1600" b="1" dirty="0">
              <a:solidFill>
                <a:srgbClr val="F4F4F4"/>
              </a:solidFill>
              <a:ea typeface="Pretendard Light"/>
            </a:endParaRP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A93D1B4F-4C7C-3201-7741-AFA4E304C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0" y="8771221"/>
            <a:ext cx="4356100" cy="525179"/>
          </a:xfrm>
          <a:prstGeom prst="rect">
            <a:avLst/>
          </a:prstGeom>
        </p:spPr>
      </p:pic>
      <p:sp>
        <p:nvSpPr>
          <p:cNvPr id="29" name="TextBox 29">
            <a:extLst>
              <a:ext uri="{FF2B5EF4-FFF2-40B4-BE49-F238E27FC236}">
                <a16:creationId xmlns:a16="http://schemas.microsoft.com/office/drawing/2014/main" id="{5584B26D-0C10-C9FB-7B8E-D5CEBEE30164}"/>
              </a:ext>
            </a:extLst>
          </p:cNvPr>
          <p:cNvSpPr txBox="1"/>
          <p:nvPr/>
        </p:nvSpPr>
        <p:spPr>
          <a:xfrm>
            <a:off x="13017500" y="8890000"/>
            <a:ext cx="4356100" cy="3174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국내 앱은 외국인 관광객에게 익숙하지 않음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[</a:t>
            </a:r>
            <a:r>
              <a:rPr lang="ko-KR" altLang="en-US" sz="1600" b="1" dirty="0">
                <a:solidFill>
                  <a:srgbClr val="F4F4F4"/>
                </a:solidFill>
                <a:ea typeface="Pretendard Light"/>
              </a:rPr>
              <a:t>단</a:t>
            </a:r>
            <a:r>
              <a:rPr lang="ko-KR" altLang="en-US" sz="1600" b="1" i="0" u="none" strike="noStrike" dirty="0">
                <a:solidFill>
                  <a:srgbClr val="F4F4F4"/>
                </a:solidFill>
                <a:ea typeface="Pretendard Light"/>
              </a:rPr>
              <a:t>점</a:t>
            </a:r>
            <a:r>
              <a:rPr lang="en-US" altLang="ko-KR" sz="1600" b="1" i="0" u="none" strike="noStrike" dirty="0">
                <a:solidFill>
                  <a:srgbClr val="F4F4F4"/>
                </a:solidFill>
                <a:ea typeface="Pretendard Light"/>
              </a:rPr>
              <a:t>]</a:t>
            </a:r>
            <a:endParaRPr lang="ko-KR" sz="1600" b="1" i="0" u="none" strike="noStrike" dirty="0">
              <a:solidFill>
                <a:srgbClr val="F4F4F4"/>
              </a:solidFill>
              <a:ea typeface="Pretendard Light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DC01AED-975B-F409-6252-B84E38B6DD64}"/>
              </a:ext>
            </a:extLst>
          </p:cNvPr>
          <p:cNvSpPr txBox="1"/>
          <p:nvPr/>
        </p:nvSpPr>
        <p:spPr>
          <a:xfrm>
            <a:off x="8534400" y="8166100"/>
            <a:ext cx="8839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dirty="0" err="1">
                <a:latin typeface="Pretendard Regular"/>
                <a:ea typeface="Pretendard Regular"/>
              </a:rPr>
              <a:t>알리페이</a:t>
            </a:r>
            <a:r>
              <a:rPr lang="ko-KR" altLang="en-US" sz="1700" dirty="0">
                <a:latin typeface="Pretendard Regular"/>
                <a:ea typeface="Pretendard Regular"/>
              </a:rPr>
              <a:t> 및 국내의 카카오페이 </a:t>
            </a:r>
            <a:r>
              <a:rPr lang="en-US" altLang="ko-KR" sz="1700" dirty="0">
                <a:latin typeface="Pretendard Regular"/>
                <a:ea typeface="Pretendard Regular"/>
              </a:rPr>
              <a:t>/ </a:t>
            </a:r>
            <a:r>
              <a:rPr lang="ko-KR" altLang="en-US" sz="1700" dirty="0">
                <a:latin typeface="Pretendard Regular"/>
                <a:ea typeface="Pretendard Regular"/>
              </a:rPr>
              <a:t>토스  </a:t>
            </a:r>
            <a:endParaRPr lang="en-US" sz="1700" b="0" i="0" u="none" strike="noStrike" dirty="0">
              <a:latin typeface="Pretendard Regular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CEF0AAEE-22FE-51BC-EB75-A2420EA88F57}"/>
              </a:ext>
            </a:extLst>
          </p:cNvPr>
          <p:cNvSpPr txBox="1"/>
          <p:nvPr/>
        </p:nvSpPr>
        <p:spPr>
          <a:xfrm>
            <a:off x="8547100" y="7162800"/>
            <a:ext cx="863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 dirty="0">
                <a:latin typeface="Pretendard Bold"/>
              </a:rPr>
              <a:t>03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1E847BF8-4FEC-3463-6D39-C7869FE8158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2927BE8E-926E-9D86-5E06-B943CFE3B086}"/>
              </a:ext>
            </a:extLst>
          </p:cNvPr>
          <p:cNvSpPr txBox="1"/>
          <p:nvPr/>
        </p:nvSpPr>
        <p:spPr>
          <a:xfrm>
            <a:off x="9334500" y="16510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>
                <a:ea typeface="Pretendard SemiBold"/>
              </a:rPr>
              <a:t>고객</a:t>
            </a:r>
            <a:r>
              <a:rPr lang="en-US" sz="2000" b="0" i="0" u="none" strike="noStrike" dirty="0">
                <a:latin typeface="Pretendard SemiBold"/>
              </a:rPr>
              <a:t> </a:t>
            </a:r>
            <a:r>
              <a:rPr lang="ko-KR" sz="2000" b="0" i="0" u="none" strike="noStrike" dirty="0">
                <a:ea typeface="Pretendard SemiBold"/>
              </a:rPr>
              <a:t>니즈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B9950B61-FD99-4BB8-B38F-D0CC8B466C35}"/>
              </a:ext>
            </a:extLst>
          </p:cNvPr>
          <p:cNvSpPr txBox="1"/>
          <p:nvPr/>
        </p:nvSpPr>
        <p:spPr>
          <a:xfrm>
            <a:off x="10515600" y="1739900"/>
            <a:ext cx="1308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 err="1">
                <a:ea typeface="Pretendard Light"/>
              </a:rPr>
              <a:t>ㅣ</a:t>
            </a:r>
            <a:r>
              <a:rPr lang="en-US" sz="1400" b="0" i="0" u="none" strike="noStrike" dirty="0">
                <a:latin typeface="Pretendard Light"/>
              </a:rPr>
              <a:t>  CUSTOMER</a:t>
            </a:r>
          </a:p>
        </p:txBody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277C6FFF-950E-FED8-0949-7544E7D89F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>
            <a:extLst>
              <a:ext uri="{FF2B5EF4-FFF2-40B4-BE49-F238E27FC236}">
                <a16:creationId xmlns:a16="http://schemas.microsoft.com/office/drawing/2014/main" id="{F3F4D57E-BD69-921C-55DF-9FEE146EC370}"/>
              </a:ext>
            </a:extLst>
          </p:cNvPr>
          <p:cNvSpPr txBox="1"/>
          <p:nvPr/>
        </p:nvSpPr>
        <p:spPr>
          <a:xfrm>
            <a:off x="9334500" y="4470400"/>
            <a:ext cx="2527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>
                <a:ea typeface="Pretendard SemiBold"/>
              </a:rPr>
              <a:t>문제</a:t>
            </a:r>
            <a:r>
              <a:rPr lang="en-US" sz="2000" b="0" i="0" u="none" strike="noStrike" dirty="0">
                <a:latin typeface="Pretendard SemiBold"/>
              </a:rPr>
              <a:t> OR </a:t>
            </a:r>
            <a:r>
              <a:rPr lang="ko-KR" sz="2000" b="0" i="0" u="none" strike="noStrike" dirty="0">
                <a:ea typeface="Pretendard SemiBold"/>
              </a:rPr>
              <a:t>기회상황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37A64A71-18A9-F85F-AA86-6EAD58F0A24D}"/>
              </a:ext>
            </a:extLst>
          </p:cNvPr>
          <p:cNvSpPr txBox="1"/>
          <p:nvPr/>
        </p:nvSpPr>
        <p:spPr>
          <a:xfrm>
            <a:off x="11328400" y="4546600"/>
            <a:ext cx="1460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 err="1">
                <a:ea typeface="Pretendard Light"/>
              </a:rPr>
              <a:t>ㅣ</a:t>
            </a:r>
            <a:r>
              <a:rPr lang="en-US" sz="1400" b="0" i="0" u="none" strike="noStrike" dirty="0">
                <a:latin typeface="Pretendard Light"/>
              </a:rPr>
              <a:t>  COMPANY</a:t>
            </a:r>
          </a:p>
        </p:txBody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5A14EDB3-F81A-84EB-BB9E-C0320BFC9BB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>
            <a:extLst>
              <a:ext uri="{FF2B5EF4-FFF2-40B4-BE49-F238E27FC236}">
                <a16:creationId xmlns:a16="http://schemas.microsoft.com/office/drawing/2014/main" id="{1ED84E0C-58A6-2D06-E0ED-51D7E2E81AD3}"/>
              </a:ext>
            </a:extLst>
          </p:cNvPr>
          <p:cNvSpPr txBox="1"/>
          <p:nvPr/>
        </p:nvSpPr>
        <p:spPr>
          <a:xfrm>
            <a:off x="9334500" y="73025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>
                <a:ea typeface="Pretendard SemiBold"/>
              </a:rPr>
              <a:t>비교대상</a:t>
            </a:r>
            <a:r>
              <a:rPr lang="en-US" sz="2000" b="0" i="0" u="none" strike="noStrike" dirty="0">
                <a:latin typeface="Pretendard SemiBold"/>
              </a:rPr>
              <a:t> 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91B2211D-BB9C-DEFF-8AF8-E598D0793B39}"/>
              </a:ext>
            </a:extLst>
          </p:cNvPr>
          <p:cNvSpPr txBox="1"/>
          <p:nvPr/>
        </p:nvSpPr>
        <p:spPr>
          <a:xfrm>
            <a:off x="10426700" y="7378700"/>
            <a:ext cx="1460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 err="1">
                <a:ea typeface="Pretendard Light"/>
              </a:rPr>
              <a:t>ㅣ</a:t>
            </a:r>
            <a:r>
              <a:rPr lang="en-US" sz="1400" b="0" i="0" u="none" strike="noStrike" dirty="0">
                <a:latin typeface="Pretendard Light"/>
              </a:rPr>
              <a:t>  COMPETITOR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20DB7F3-F8B3-4FC7-31C1-381F8CA86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555565"/>
            <a:ext cx="6896100" cy="54520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962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06600" y="431800"/>
            <a:ext cx="256988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282700"/>
            <a:ext cx="147701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5200" b="0" i="0" u="none" strike="noStrike" spc="-200" dirty="0">
                <a:solidFill>
                  <a:srgbClr val="9BB97C"/>
                </a:solidFill>
                <a:ea typeface="Pretendard SemiBold"/>
              </a:rPr>
              <a:t>결과물</a:t>
            </a:r>
            <a:r>
              <a:rPr lang="en-US" altLang="ko-KR" sz="5200" b="0" i="0" u="none" strike="noStrike" spc="-200" dirty="0">
                <a:solidFill>
                  <a:srgbClr val="9BB97C"/>
                </a:solidFill>
                <a:latin typeface="Pretendard SemiBold"/>
              </a:rPr>
              <a:t>:  </a:t>
            </a:r>
            <a:r>
              <a:rPr lang="ko-KR" altLang="en-US" sz="5200" b="0" i="0" u="none" strike="noStrike" spc="-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경험과 행동으로 발생할 수 있는 장단점 </a:t>
            </a:r>
            <a:r>
              <a:rPr lang="en-US" altLang="ko-KR" sz="5200" b="0" i="0" u="none" strike="noStrike" spc="-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 </a:t>
            </a:r>
            <a:endParaRPr lang="ko-KR" sz="5200" b="0" i="0" u="none" strike="noStrike" spc="-200" dirty="0">
              <a:solidFill>
                <a:srgbClr val="4B4B4B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74800" y="4902200"/>
            <a:ext cx="151384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74800" y="31623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28829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고객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니즈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58300" y="2971800"/>
            <a:ext cx="1308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0" i="0" u="none" strike="noStrike">
                <a:solidFill>
                  <a:srgbClr val="4B4B4B"/>
                </a:solidFill>
                <a:latin typeface="Pretendard Light"/>
              </a:rPr>
              <a:t>  CUSTOMER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77200" y="3441700"/>
            <a:ext cx="8115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고객은 복잡한 선택보다 </a:t>
            </a:r>
            <a:r>
              <a:rPr lang="ko-KR" altLang="en-US" sz="1600" b="1" i="0" u="none" strike="noStrike" dirty="0">
                <a:solidFill>
                  <a:srgbClr val="4B4B4B"/>
                </a:solidFill>
                <a:ea typeface="Pretendard Regular"/>
              </a:rPr>
              <a:t>습관적 행동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을 선호합니다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Regular"/>
              </a:rPr>
              <a:t>사용자가 학습에 들이는 노력은 줄일 수 있지만 </a:t>
            </a:r>
            <a:r>
              <a:rPr lang="en-US" altLang="ko-KR" sz="1600" b="1" dirty="0">
                <a:solidFill>
                  <a:srgbClr val="4B4B4B"/>
                </a:solidFill>
                <a:ea typeface="Pretendard Regular"/>
              </a:rPr>
              <a:t>(</a:t>
            </a:r>
            <a:r>
              <a:rPr lang="ko-KR" altLang="en-US" sz="1600" b="1" dirty="0">
                <a:solidFill>
                  <a:srgbClr val="4B4B4B"/>
                </a:solidFill>
                <a:ea typeface="Pretendard Regular"/>
              </a:rPr>
              <a:t>장점</a:t>
            </a:r>
            <a:r>
              <a:rPr lang="en-US" altLang="ko-KR" sz="1600" b="1" dirty="0">
                <a:solidFill>
                  <a:srgbClr val="4B4B4B"/>
                </a:solidFill>
                <a:ea typeface="Pretendard Regular"/>
              </a:rPr>
              <a:t>)</a:t>
            </a:r>
            <a:r>
              <a:rPr lang="en-US" altLang="ko-KR" sz="1600" dirty="0">
                <a:solidFill>
                  <a:srgbClr val="4B4B4B"/>
                </a:solidFill>
                <a:ea typeface="Pretendard Regular"/>
              </a:rPr>
              <a:t>,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Regular"/>
              </a:rPr>
              <a:t>의무적으로 따라야 해서 자유도가 줄고 피로감이 쌓일 수 있습니다</a:t>
            </a:r>
            <a:r>
              <a:rPr lang="en-US" altLang="ko-KR" sz="1600" dirty="0">
                <a:solidFill>
                  <a:srgbClr val="4B4B4B"/>
                </a:solidFill>
                <a:ea typeface="Pretendard Regular"/>
              </a:rPr>
              <a:t>. </a:t>
            </a:r>
            <a:r>
              <a:rPr lang="en-US" altLang="ko-KR" sz="1600" b="1" dirty="0">
                <a:solidFill>
                  <a:srgbClr val="4B4B4B"/>
                </a:solidFill>
                <a:ea typeface="Pretendard Regular"/>
              </a:rPr>
              <a:t>(</a:t>
            </a:r>
            <a:r>
              <a:rPr lang="ko-KR" altLang="en-US" sz="1600" b="1" dirty="0">
                <a:solidFill>
                  <a:srgbClr val="4B4B4B"/>
                </a:solidFill>
                <a:ea typeface="Pretendard Regular"/>
              </a:rPr>
              <a:t>단점</a:t>
            </a:r>
            <a:r>
              <a:rPr lang="en-US" altLang="ko-KR" sz="1600" b="1" dirty="0">
                <a:solidFill>
                  <a:srgbClr val="4B4B4B"/>
                </a:solidFill>
                <a:ea typeface="Pretendard Regular"/>
              </a:rPr>
              <a:t>) </a:t>
            </a:r>
            <a:r>
              <a:rPr lang="en-US" altLang="ko-KR" sz="1600" b="1" i="0" u="none" strike="noStrike" dirty="0">
                <a:solidFill>
                  <a:srgbClr val="4B4B4B"/>
                </a:solidFill>
                <a:ea typeface="Pretendard Regular"/>
              </a:rPr>
              <a:t> </a:t>
            </a:r>
            <a:endParaRPr lang="en-US" sz="1600" b="1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74800" y="7289800"/>
            <a:ext cx="151384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4800" y="55499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77200" y="5270500"/>
            <a:ext cx="2057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문제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 OR </a:t>
            </a: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기회상황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7300" y="5359400"/>
            <a:ext cx="1308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0" i="0" u="none" strike="noStrike">
                <a:solidFill>
                  <a:srgbClr val="4B4B4B"/>
                </a:solidFill>
                <a:latin typeface="Pretendard Light"/>
              </a:rPr>
              <a:t> 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77200" y="5829299"/>
            <a:ext cx="8115300" cy="10032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사용 단계가 복잡하거나 현지화가 안 맞으면 행동에 실패하고 이탈하게 됩니다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문제 해결에 성공하면 사용자 행동이 예측 가능해지고 운영비 및 지원인력을 절감할 수 있으나 </a:t>
            </a:r>
            <a:r>
              <a:rPr lang="en-US" altLang="ko-KR" sz="1600" b="1" dirty="0">
                <a:solidFill>
                  <a:srgbClr val="4B4B4B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1600" b="1" dirty="0">
                <a:solidFill>
                  <a:srgbClr val="4B4B4B"/>
                </a:solidFill>
                <a:latin typeface="Pretendard Regular"/>
                <a:ea typeface="Pretendard Regular"/>
              </a:rPr>
              <a:t>장점</a:t>
            </a:r>
            <a:r>
              <a:rPr lang="en-US" altLang="ko-KR" sz="1600" b="1" dirty="0">
                <a:solidFill>
                  <a:srgbClr val="4B4B4B"/>
                </a:solidFill>
                <a:latin typeface="Pretendard Regular"/>
                <a:ea typeface="Pretendard Regular"/>
              </a:rPr>
              <a:t>)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사용 흐름이 하나로 고정되면 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‘</a:t>
            </a: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융통성 없음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‘</a:t>
            </a: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으로 작용할 수 있습니다</a:t>
            </a:r>
            <a:r>
              <a:rPr lang="en-US" altLang="ko-KR" sz="160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. </a:t>
            </a:r>
            <a:r>
              <a:rPr lang="en-US" altLang="ko-KR" sz="1600" b="1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1600" b="1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단점</a:t>
            </a:r>
            <a:r>
              <a:rPr lang="en-US" altLang="ko-KR" sz="1600" b="1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)</a:t>
            </a:r>
            <a:endParaRPr lang="en-US" sz="1600" b="1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74800" y="79502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77200" y="76708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비교대상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58300" y="7759700"/>
            <a:ext cx="1536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0" i="0" u="none" strike="noStrike">
                <a:solidFill>
                  <a:srgbClr val="4B4B4B"/>
                </a:solidFill>
                <a:latin typeface="Pretendard Light"/>
              </a:rPr>
              <a:t> COMPETITOR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77200" y="8229600"/>
            <a:ext cx="8115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비교 대상을 살펴보면 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600" b="1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간단한 행동 흐름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은 공통적인 장점이지만 </a:t>
            </a:r>
            <a:endParaRPr lang="en-US" altLang="ko-KR" sz="16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현지 문화와 사용자의 자유도를 얼마나 고려했는지가 장단점을 나누는 핵심이 됩니다</a:t>
            </a:r>
            <a:r>
              <a:rPr lang="en-US" altLang="ko-KR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endParaRPr lang="en-US" sz="16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84B0E5B-19EC-3D97-4815-13BB00D95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385551"/>
            <a:ext cx="4254500" cy="2351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254270D-5464-7B32-982A-5A524A77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931" y="5151670"/>
            <a:ext cx="4258469" cy="192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7F3EB02-EB95-C702-410E-C4CB68F6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3" y="7670800"/>
            <a:ext cx="4253987" cy="22701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10" y="0"/>
            <a:ext cx="4837817" cy="103056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27200" y="863600"/>
            <a:ext cx="34036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800" b="0" i="0" u="none" strike="noStrike" dirty="0">
                <a:solidFill>
                  <a:srgbClr val="F9F8F7"/>
                </a:solidFill>
                <a:latin typeface="Pretendard Bold"/>
              </a:rPr>
              <a:t>YANG CHANG HOON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9300" y="1905000"/>
            <a:ext cx="2819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ko-KR" sz="1700" b="0" i="0" u="none" strike="noStrike" dirty="0">
                <a:solidFill>
                  <a:srgbClr val="FFFBB5"/>
                </a:solidFill>
                <a:ea typeface="Pretendard Regular"/>
              </a:rPr>
              <a:t>디자이너</a:t>
            </a:r>
            <a:r>
              <a:rPr lang="en-US" sz="1700" b="0" i="0" u="none" strike="noStrike" dirty="0">
                <a:solidFill>
                  <a:srgbClr val="FFFBB5"/>
                </a:solidFill>
                <a:latin typeface="Pretendard Regular"/>
              </a:rPr>
              <a:t>  </a:t>
            </a:r>
            <a:r>
              <a:rPr lang="ko-KR" sz="1700" b="0" i="0" u="none" strike="noStrike" dirty="0" err="1">
                <a:solidFill>
                  <a:srgbClr val="FFFBB5"/>
                </a:solidFill>
                <a:ea typeface="Pretendard Regular"/>
              </a:rPr>
              <a:t>ㅣ</a:t>
            </a:r>
            <a:r>
              <a:rPr lang="en-US" sz="1700" b="0" i="0" u="none" strike="noStrike" dirty="0">
                <a:solidFill>
                  <a:srgbClr val="FFFBB5"/>
                </a:solidFill>
                <a:latin typeface="Pretendard Regular"/>
              </a:rPr>
              <a:t> </a:t>
            </a:r>
            <a:r>
              <a:rPr lang="ko-KR" altLang="en-US" sz="1700" dirty="0" err="1">
                <a:solidFill>
                  <a:srgbClr val="FFFBB5"/>
                </a:solidFill>
                <a:latin typeface="Pretendard Regular"/>
                <a:ea typeface="Pretendard Regular"/>
              </a:rPr>
              <a:t>양창훈</a:t>
            </a:r>
            <a:endParaRPr lang="ko-KR" sz="1700" b="0" i="0" u="none" strike="noStrike" dirty="0">
              <a:solidFill>
                <a:srgbClr val="FFFBB5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3695700"/>
            <a:ext cx="45974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27900" y="32258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Bold"/>
              </a:rPr>
              <a:t>학력사항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2000" y="4038600"/>
            <a:ext cx="18669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2013.03~2</a:t>
            </a:r>
            <a:r>
              <a:rPr lang="en-US" sz="1600" dirty="0">
                <a:solidFill>
                  <a:srgbClr val="9BB97C"/>
                </a:solidFill>
                <a:latin typeface="Pretendard Regular"/>
              </a:rPr>
              <a:t>016</a:t>
            </a: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.06</a:t>
            </a:r>
          </a:p>
          <a:p>
            <a:pPr lvl="0" algn="r">
              <a:lnSpc>
                <a:spcPct val="156040"/>
              </a:lnSpc>
            </a:pPr>
            <a:endParaRPr lang="en-US" sz="1600" b="0" i="0" u="none" strike="noStrike" dirty="0">
              <a:solidFill>
                <a:srgbClr val="9BB97C"/>
              </a:solidFill>
              <a:latin typeface="Pretendard Regular"/>
            </a:endParaRP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2016.09~2022.06</a:t>
            </a:r>
          </a:p>
          <a:p>
            <a:pPr lvl="0" algn="r">
              <a:lnSpc>
                <a:spcPct val="156040"/>
              </a:lnSpc>
            </a:pPr>
            <a:endParaRPr lang="en-US" sz="1600" b="0" i="0" u="none" strike="noStrike" dirty="0">
              <a:solidFill>
                <a:srgbClr val="9BB97C"/>
              </a:solidFill>
              <a:latin typeface="Pretendard Regular"/>
            </a:endParaRP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2019.08~2020.07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85300" y="4394200"/>
            <a:ext cx="2654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중국 심천 </a:t>
            </a:r>
            <a:r>
              <a:rPr lang="ko-KR" sz="1600" b="0" i="0" u="none" strike="noStrike" dirty="0">
                <a:solidFill>
                  <a:srgbClr val="4B4B4B"/>
                </a:solidFill>
                <a:ea typeface="Pretendard Light"/>
              </a:rPr>
              <a:t>고등학교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zh-CN" altLang="en-US" sz="1600" b="1" dirty="0">
                <a:solidFill>
                  <a:srgbClr val="4B4B4B"/>
                </a:solidFill>
                <a:latin typeface="Pretendard Light"/>
                <a:ea typeface="Pretendard Light"/>
              </a:rPr>
              <a:t>深圳高中学校</a:t>
            </a:r>
            <a:r>
              <a:rPr lang="en-US" sz="1600" b="0" i="0" u="none" strike="noStrike" dirty="0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0" i="0" u="none" strike="noStrike" dirty="0">
                <a:solidFill>
                  <a:srgbClr val="4B4B4B"/>
                </a:solidFill>
                <a:ea typeface="Pretendard Light"/>
              </a:rPr>
              <a:t>졸업</a:t>
            </a:r>
          </a:p>
          <a:p>
            <a:pPr lvl="0" algn="l">
              <a:lnSpc>
                <a:spcPct val="15604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중국 상해교통대 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zh-CN" altLang="en-US" sz="1600" b="1" dirty="0">
                <a:solidFill>
                  <a:srgbClr val="4B4B4B"/>
                </a:solidFill>
                <a:ea typeface="Pretendard Light"/>
              </a:rPr>
              <a:t>上海交通大学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졸업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호주 </a:t>
            </a:r>
            <a:r>
              <a:rPr lang="en-US" altLang="ko-KR" sz="1600" b="1" dirty="0">
                <a:solidFill>
                  <a:srgbClr val="4B4B4B"/>
                </a:solidFill>
                <a:ea typeface="Pretendard Light"/>
              </a:rPr>
              <a:t>La</a:t>
            </a:r>
            <a:r>
              <a:rPr lang="ko-KR" altLang="en-US" sz="1600" b="1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en-US" altLang="ko-KR" sz="1600" b="1" dirty="0" err="1">
                <a:solidFill>
                  <a:srgbClr val="4B4B4B"/>
                </a:solidFill>
                <a:ea typeface="Pretendard Light"/>
              </a:rPr>
              <a:t>trobe</a:t>
            </a:r>
            <a:r>
              <a:rPr lang="ko-KR" altLang="en-US" sz="1600" b="1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대학교 수료 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en-US" sz="1600" dirty="0">
                <a:solidFill>
                  <a:srgbClr val="4B4B4B"/>
                </a:solidFill>
                <a:latin typeface="Pretendard Light"/>
                <a:ea typeface="Pretendard Light"/>
              </a:rPr>
              <a:t>(1</a:t>
            </a:r>
            <a:r>
              <a:rPr lang="ko-KR" altLang="en-US" sz="1600" dirty="0">
                <a:solidFill>
                  <a:srgbClr val="4B4B4B"/>
                </a:solidFill>
                <a:latin typeface="Pretendard Light"/>
                <a:ea typeface="Pretendard Light"/>
              </a:rPr>
              <a:t>년 어학연수</a:t>
            </a:r>
            <a:r>
              <a:rPr lang="en-US" altLang="ko-KR" sz="1600" dirty="0">
                <a:solidFill>
                  <a:srgbClr val="4B4B4B"/>
                </a:solidFill>
                <a:latin typeface="Pretendard Light"/>
                <a:ea typeface="Pretendard Light"/>
              </a:rPr>
              <a:t>)</a:t>
            </a:r>
            <a:endParaRPr lang="en-US" sz="16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88400" y="1397000"/>
            <a:ext cx="6096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57400" y="7239000"/>
            <a:ext cx="1168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sz="1900" b="1" i="0" u="none" strike="noStrike" dirty="0">
                <a:solidFill>
                  <a:srgbClr val="FFFBB5"/>
                </a:solidFill>
                <a:latin typeface="Pretendard Regular"/>
              </a:rPr>
              <a:t>Birth.</a:t>
            </a:r>
          </a:p>
          <a:p>
            <a:pPr lvl="0" algn="l">
              <a:lnSpc>
                <a:spcPct val="156040"/>
              </a:lnSpc>
            </a:pPr>
            <a:endParaRPr lang="en-US" sz="1900" b="1" i="0" u="none" strike="noStrike" dirty="0">
              <a:solidFill>
                <a:srgbClr val="FFFBB5"/>
              </a:solidFill>
              <a:latin typeface="Pretendard Regular"/>
            </a:endParaRPr>
          </a:p>
          <a:p>
            <a:pPr lvl="0" algn="l">
              <a:lnSpc>
                <a:spcPct val="156040"/>
              </a:lnSpc>
            </a:pPr>
            <a:r>
              <a:rPr lang="en-US" sz="1900" b="1" i="0" u="none" strike="noStrike" dirty="0">
                <a:solidFill>
                  <a:srgbClr val="FFFBB5"/>
                </a:solidFill>
                <a:latin typeface="Pretendard Regular"/>
              </a:rPr>
              <a:t>E-mail.</a:t>
            </a:r>
          </a:p>
          <a:p>
            <a:pPr lvl="0" algn="l">
              <a:lnSpc>
                <a:spcPct val="156040"/>
              </a:lnSpc>
            </a:pPr>
            <a:endParaRPr lang="en-US" sz="1900" b="1" i="0" u="none" strike="noStrike" dirty="0">
              <a:solidFill>
                <a:srgbClr val="FFFBB5"/>
              </a:solidFill>
              <a:latin typeface="Pretendard Regular"/>
            </a:endParaRPr>
          </a:p>
          <a:p>
            <a:pPr lvl="0" algn="l">
              <a:lnSpc>
                <a:spcPct val="156040"/>
              </a:lnSpc>
            </a:pPr>
            <a:r>
              <a:rPr lang="en-US" sz="1900" b="1" i="0" u="none" strike="noStrike" dirty="0">
                <a:solidFill>
                  <a:srgbClr val="FFFBB5"/>
                </a:solidFill>
                <a:latin typeface="Pretendard Regular"/>
              </a:rPr>
              <a:t>Tel.</a:t>
            </a:r>
          </a:p>
          <a:p>
            <a:pPr lvl="0" algn="l">
              <a:lnSpc>
                <a:spcPct val="156040"/>
              </a:lnSpc>
            </a:pPr>
            <a:endParaRPr lang="en-US" sz="1900" b="1" i="0" u="none" strike="noStrike" dirty="0">
              <a:solidFill>
                <a:srgbClr val="FFFBB5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35300" y="6832600"/>
            <a:ext cx="25273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sz="1900" b="0" i="0" u="none" strike="noStrike" dirty="0">
                <a:solidFill>
                  <a:srgbClr val="F9F8F7"/>
                </a:solidFill>
                <a:latin typeface="Pretendard Light"/>
              </a:rPr>
              <a:t>1997.05.19</a:t>
            </a:r>
          </a:p>
          <a:p>
            <a:pPr lvl="0" algn="l">
              <a:lnSpc>
                <a:spcPct val="156040"/>
              </a:lnSpc>
            </a:pPr>
            <a:endParaRPr lang="en-US" sz="1900" b="0" i="0" u="none" strike="noStrike" dirty="0">
              <a:solidFill>
                <a:srgbClr val="F9F8F7"/>
              </a:solidFill>
              <a:latin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en-US" sz="1900" b="0" i="0" u="none" strike="noStrike" dirty="0">
                <a:solidFill>
                  <a:srgbClr val="F9F8F7"/>
                </a:solidFill>
                <a:latin typeface="Pretendard Light"/>
                <a:hlinkClick r:id="rId5"/>
              </a:rPr>
              <a:t>hoonie97@naver.com</a:t>
            </a:r>
            <a:endParaRPr lang="en-US" sz="1900" b="0" i="0" u="none" strike="noStrike" dirty="0">
              <a:solidFill>
                <a:srgbClr val="F9F8F7"/>
              </a:solidFill>
              <a:latin typeface="Pretendard Light"/>
            </a:endParaRPr>
          </a:p>
          <a:p>
            <a:pPr lvl="0" algn="l">
              <a:lnSpc>
                <a:spcPct val="156040"/>
              </a:lnSpc>
            </a:pPr>
            <a:endParaRPr lang="en-US" sz="1900" b="0" i="0" u="none" strike="noStrike" dirty="0">
              <a:solidFill>
                <a:srgbClr val="F9F8F7"/>
              </a:solidFill>
              <a:latin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en-US" sz="1900" b="0" i="0" u="none" strike="noStrike" dirty="0">
                <a:solidFill>
                  <a:srgbClr val="F9F8F7"/>
                </a:solidFill>
                <a:latin typeface="Pretendard Light"/>
              </a:rPr>
              <a:t>010.9939.8693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5200" y="1079500"/>
            <a:ext cx="1562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919"/>
              </a:lnSpc>
            </a:pPr>
            <a:r>
              <a:rPr lang="ko-KR" sz="1900" b="0" i="0" u="none" strike="noStrike">
                <a:solidFill>
                  <a:srgbClr val="9BB97C"/>
                </a:solidFill>
                <a:ea typeface="Pretendard Bold"/>
              </a:rPr>
              <a:t>나를</a:t>
            </a:r>
            <a:r>
              <a:rPr lang="en-US" sz="1900" b="0" i="0" u="none" strike="noStrike">
                <a:solidFill>
                  <a:srgbClr val="9BB97C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9BB97C"/>
                </a:solidFill>
                <a:ea typeface="Pretendard Bold"/>
              </a:rPr>
              <a:t>한</a:t>
            </a:r>
            <a:r>
              <a:rPr lang="en-US" sz="1900" b="0" i="0" u="none" strike="noStrike">
                <a:solidFill>
                  <a:srgbClr val="9BB97C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9BB97C"/>
                </a:solidFill>
                <a:ea typeface="Pretendard Bold"/>
              </a:rPr>
              <a:t>마디로</a:t>
            </a:r>
            <a:r>
              <a:rPr lang="en-US" sz="1900" b="0" i="0" u="none" strike="noStrike">
                <a:solidFill>
                  <a:srgbClr val="9BB97C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9BB97C"/>
                </a:solidFill>
                <a:ea typeface="Pretendard Bold"/>
              </a:rPr>
              <a:t>표현한다면</a:t>
            </a:r>
            <a:r>
              <a:rPr lang="en-US" sz="1900" b="0" i="0" u="none" strike="noStrike">
                <a:solidFill>
                  <a:srgbClr val="9BB97C"/>
                </a:solidFill>
                <a:latin typeface="Pretendard Bold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3900" y="1079500"/>
            <a:ext cx="7213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altLang="en-US" sz="1600" b="0" i="0" u="none" strike="noStrike" dirty="0">
                <a:solidFill>
                  <a:srgbClr val="4B4B4B">
                    <a:alpha val="61176"/>
                  </a:srgbClr>
                </a:solidFill>
                <a:ea typeface="Pretendard Regular"/>
              </a:rPr>
              <a:t>저는 </a:t>
            </a:r>
            <a:r>
              <a:rPr lang="ko-KR" altLang="en-US" sz="1600" b="1" i="0" u="none" strike="noStrike" dirty="0">
                <a:solidFill>
                  <a:schemeClr val="tx1">
                    <a:alpha val="61176"/>
                  </a:schemeClr>
                </a:solidFill>
                <a:ea typeface="Pretendard Regular"/>
              </a:rPr>
              <a:t>흑당 </a:t>
            </a:r>
            <a:r>
              <a:rPr lang="ko-KR" altLang="en-US" sz="1600" b="1" i="0" u="none" strike="noStrike" dirty="0" err="1">
                <a:solidFill>
                  <a:schemeClr val="tx1">
                    <a:alpha val="61176"/>
                  </a:schemeClr>
                </a:solidFill>
                <a:ea typeface="Pretendard Regular"/>
              </a:rPr>
              <a:t>맛동산</a:t>
            </a:r>
            <a:r>
              <a:rPr lang="ko-KR" altLang="en-US" sz="1600" b="1" i="0" u="none" strike="noStrike" dirty="0">
                <a:solidFill>
                  <a:schemeClr val="tx1">
                    <a:alpha val="61176"/>
                  </a:schemeClr>
                </a:solidFill>
                <a:ea typeface="Pretendard Regular"/>
              </a:rPr>
              <a:t> </a:t>
            </a:r>
            <a:r>
              <a:rPr lang="ko-KR" altLang="en-US" sz="1600" b="0" i="0" u="none" strike="noStrike" dirty="0">
                <a:solidFill>
                  <a:srgbClr val="4B4B4B">
                    <a:alpha val="61176"/>
                  </a:srgbClr>
                </a:solidFill>
                <a:ea typeface="Pretendard Regular"/>
              </a:rPr>
              <a:t>같은 사람입니다</a:t>
            </a:r>
            <a:r>
              <a:rPr lang="en-US" sz="1600" b="0" i="0" u="none" strike="noStrike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. </a:t>
            </a:r>
          </a:p>
          <a:p>
            <a:pPr lvl="0" algn="l">
              <a:lnSpc>
                <a:spcPct val="139440"/>
              </a:lnSpc>
            </a:pPr>
            <a:r>
              <a:rPr lang="en-US" sz="1600" b="0" i="0" u="none" strike="noStrike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(</a:t>
            </a:r>
            <a:r>
              <a:rPr lang="ko-KR" altLang="en-US" sz="1600" b="0" i="0" u="none" strike="noStrike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변화만 추구하는 것이 아닌 기존의 전통과 융합한 </a:t>
            </a:r>
            <a:r>
              <a:rPr lang="ko-KR" altLang="en-US" sz="1600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다양한 세대를 아우를 수 있는 가치라고 생각합니다</a:t>
            </a:r>
            <a:r>
              <a:rPr lang="en-US" altLang="ko-KR" sz="1600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. )</a:t>
            </a:r>
            <a:endParaRPr lang="en-US" altLang="ko-KR" sz="1600" b="0" i="0" u="none" strike="noStrike" dirty="0">
              <a:solidFill>
                <a:srgbClr val="4B4B4B">
                  <a:alpha val="61176"/>
                </a:srgbClr>
              </a:solidFill>
              <a:latin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0" y="3695700"/>
            <a:ext cx="45974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649200" y="32258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Bold"/>
              </a:rPr>
              <a:t>경력사항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61900" y="3873500"/>
            <a:ext cx="2273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2023.02~2023.08</a:t>
            </a:r>
          </a:p>
          <a:p>
            <a:pPr lvl="0" algn="l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2022.07~2022.12</a:t>
            </a:r>
          </a:p>
          <a:p>
            <a:pPr lvl="0" algn="l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2016.05~2016.08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93900" y="4038600"/>
            <a:ext cx="3060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주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)</a:t>
            </a:r>
            <a:r>
              <a:rPr lang="ko-KR" altLang="en-US" sz="1600" b="1" i="0" u="none" strike="noStrike" dirty="0" err="1">
                <a:solidFill>
                  <a:srgbClr val="4B4B4B"/>
                </a:solidFill>
                <a:ea typeface="Pretendard Light"/>
              </a:rPr>
              <a:t>바스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,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에어부산 항공 </a:t>
            </a:r>
            <a:r>
              <a:rPr lang="ko-KR" altLang="en-US" sz="1600" b="0" i="0" u="none" strike="noStrike" dirty="0" err="1">
                <a:solidFill>
                  <a:srgbClr val="4B4B4B"/>
                </a:solidFill>
                <a:ea typeface="Pretendard Light"/>
              </a:rPr>
              <a:t>지상직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b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</a:b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㈜</a:t>
            </a:r>
            <a:r>
              <a:rPr lang="ko-KR" altLang="en-US" sz="1600" b="1" i="0" u="none" strike="noStrike" dirty="0" err="1">
                <a:solidFill>
                  <a:srgbClr val="4B4B4B"/>
                </a:solidFill>
                <a:ea typeface="Pretendard Light"/>
              </a:rPr>
              <a:t>씨케이브릿지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,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ko-KR" altLang="en-US" sz="1600" dirty="0" err="1">
                <a:solidFill>
                  <a:srgbClr val="4B4B4B"/>
                </a:solidFill>
                <a:ea typeface="Pretendard Light"/>
              </a:rPr>
              <a:t>알리바바닷컴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 사업부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신세계백화점 중국어 안내데스크 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통역 담당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6718300"/>
            <a:ext cx="45974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327900" y="62484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Bold"/>
              </a:rPr>
              <a:t>자격사항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51700" y="7061200"/>
            <a:ext cx="21336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MS Office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Photoshop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Illustrator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Aftereffect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29800" y="7416800"/>
            <a:ext cx="20066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상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중 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중 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상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endParaRPr lang="en-US" sz="16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0" y="6718300"/>
            <a:ext cx="45974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649200" y="62484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Bold"/>
              </a:rPr>
              <a:t>보유스킬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1400" y="7137400"/>
            <a:ext cx="1892300" cy="101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1400" y="7137400"/>
            <a:ext cx="1651000" cy="101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1400" y="7543800"/>
            <a:ext cx="1892300" cy="10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5024099" y="7543800"/>
            <a:ext cx="1409701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1400" y="7950200"/>
            <a:ext cx="1892300" cy="10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11400" y="7950200"/>
            <a:ext cx="1206500" cy="101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13167614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24100" y="8318500"/>
            <a:ext cx="1892300" cy="101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8318500"/>
            <a:ext cx="1206500" cy="101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560300" y="7061200"/>
            <a:ext cx="21336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MS Office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Photoshop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Illustrator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Aftereffect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BF9C4-7388-5F60-09FF-2908AFAE54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4229" y="2948214"/>
            <a:ext cx="2527300" cy="266700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C0994-C455-B582-31C3-27A4E43C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261AB2F-D900-2FE0-0E75-F0251A49D22D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583870B-9381-C84E-A568-811F0779E5AA}"/>
              </a:ext>
            </a:extLst>
          </p:cNvPr>
          <p:cNvSpPr txBox="1"/>
          <p:nvPr/>
        </p:nvSpPr>
        <p:spPr>
          <a:xfrm>
            <a:off x="14782800" y="330200"/>
            <a:ext cx="2770841" cy="2920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A159B88-7E6C-2632-7AE2-3D1E477223AA}"/>
              </a:ext>
            </a:extLst>
          </p:cNvPr>
          <p:cNvSpPr txBox="1"/>
          <p:nvPr/>
        </p:nvSpPr>
        <p:spPr>
          <a:xfrm>
            <a:off x="1752600" y="1282700"/>
            <a:ext cx="14401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200" dirty="0">
                <a:solidFill>
                  <a:srgbClr val="9BB97C"/>
                </a:solidFill>
                <a:ea typeface="Pretendard SemiBold"/>
              </a:rPr>
              <a:t>결과물</a:t>
            </a: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0" i="0" u="none" strike="noStrike" spc="-200" dirty="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altLang="en-US" sz="5200" b="0" i="0" u="none" strike="noStrike" spc="-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경험과 행동으로 발생할 수 있는 장단점 </a:t>
            </a:r>
            <a:r>
              <a:rPr lang="en-US" altLang="ko-KR" sz="5200" b="0" i="0" u="none" strike="noStrike" spc="-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 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274A274-E3FC-77A2-075D-F9D19A1E43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688274" y="3632355"/>
            <a:ext cx="5105400" cy="660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03EC517-4A1D-64D1-C38D-ECFC19029FDD}"/>
              </a:ext>
            </a:extLst>
          </p:cNvPr>
          <p:cNvSpPr txBox="1"/>
          <p:nvPr/>
        </p:nvSpPr>
        <p:spPr>
          <a:xfrm>
            <a:off x="2730500" y="4102100"/>
            <a:ext cx="3416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500" dirty="0">
              <a:solidFill>
                <a:srgbClr val="4B4B4B"/>
              </a:solidFill>
              <a:latin typeface="Pretendard Light"/>
              <a:ea typeface="Pretendard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9A61315-7C8A-6843-741E-07C3DEC099C0}"/>
              </a:ext>
            </a:extLst>
          </p:cNvPr>
          <p:cNvSpPr txBox="1"/>
          <p:nvPr/>
        </p:nvSpPr>
        <p:spPr>
          <a:xfrm>
            <a:off x="977900" y="5664200"/>
            <a:ext cx="4965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40B7C07-D775-0935-F21A-77062448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46401"/>
            <a:ext cx="1219200" cy="1219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DA361A9-9FDA-9B85-9EC6-743902609921}"/>
              </a:ext>
            </a:extLst>
          </p:cNvPr>
          <p:cNvSpPr txBox="1"/>
          <p:nvPr/>
        </p:nvSpPr>
        <p:spPr>
          <a:xfrm>
            <a:off x="2730500" y="2600220"/>
            <a:ext cx="1269999" cy="7488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dirty="0">
                <a:solidFill>
                  <a:srgbClr val="9BB97C"/>
                </a:solidFill>
                <a:latin typeface="Pretendard SemiBold"/>
                <a:ea typeface="Pretendard SemiBold"/>
              </a:rPr>
              <a:t>장점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FA5466F-6226-B742-6BFF-84A1D2346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730521" y="3354976"/>
            <a:ext cx="50546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0A29AADA-D643-9E0F-C5B2-DBFE960FEB2F}"/>
              </a:ext>
            </a:extLst>
          </p:cNvPr>
          <p:cNvSpPr txBox="1"/>
          <p:nvPr/>
        </p:nvSpPr>
        <p:spPr>
          <a:xfrm>
            <a:off x="1905000" y="2557553"/>
            <a:ext cx="825500" cy="7488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 dirty="0">
                <a:solidFill>
                  <a:srgbClr val="9BB97C"/>
                </a:solidFill>
                <a:latin typeface="Pretendard Bold"/>
              </a:rPr>
              <a:t>01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9E039DF-5114-6B9E-8F81-4389686FF42A}"/>
              </a:ext>
            </a:extLst>
          </p:cNvPr>
          <p:cNvSpPr txBox="1"/>
          <p:nvPr/>
        </p:nvSpPr>
        <p:spPr>
          <a:xfrm>
            <a:off x="990600" y="6578600"/>
            <a:ext cx="4749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86E0775-0026-C619-F9D5-E604CC9D3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883322" y="3632355"/>
            <a:ext cx="5105400" cy="6604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D54E43A-967A-673E-777A-01DC2BAF03C9}"/>
              </a:ext>
            </a:extLst>
          </p:cNvPr>
          <p:cNvSpPr txBox="1"/>
          <p:nvPr/>
        </p:nvSpPr>
        <p:spPr>
          <a:xfrm>
            <a:off x="9504456" y="3746506"/>
            <a:ext cx="3416300" cy="15747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5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FFB4138-0433-33F1-A45D-EF8DFEA0A37C}"/>
              </a:ext>
            </a:extLst>
          </p:cNvPr>
          <p:cNvSpPr txBox="1"/>
          <p:nvPr/>
        </p:nvSpPr>
        <p:spPr>
          <a:xfrm>
            <a:off x="6578600" y="5816600"/>
            <a:ext cx="4762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86588BE2-3E5E-CC94-521A-4005E732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05" y="2504894"/>
            <a:ext cx="1219200" cy="12192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721E18AE-4870-83D1-0421-016986B92755}"/>
              </a:ext>
            </a:extLst>
          </p:cNvPr>
          <p:cNvSpPr txBox="1"/>
          <p:nvPr/>
        </p:nvSpPr>
        <p:spPr>
          <a:xfrm>
            <a:off x="11058713" y="1419860"/>
            <a:ext cx="3416300" cy="30895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9BB97C"/>
                </a:solidFill>
                <a:ea typeface="Pretendard SemiBold"/>
              </a:rPr>
              <a:t>단점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AF0F9A60-8E84-1A25-E2E3-A5322C13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9956800" y="3349095"/>
            <a:ext cx="5054600" cy="45719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88B3A7FE-C4AD-3EC8-20E1-497D4AAB3A03}"/>
              </a:ext>
            </a:extLst>
          </p:cNvPr>
          <p:cNvSpPr txBox="1"/>
          <p:nvPr/>
        </p:nvSpPr>
        <p:spPr>
          <a:xfrm flipH="1">
            <a:off x="10134600" y="2654300"/>
            <a:ext cx="189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 dirty="0">
                <a:solidFill>
                  <a:srgbClr val="9BB97C"/>
                </a:solidFill>
                <a:latin typeface="Pretendard Bold"/>
              </a:rPr>
              <a:t>02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92EA63C-10CC-F17B-70DE-2A98FE7AEB4A}"/>
              </a:ext>
            </a:extLst>
          </p:cNvPr>
          <p:cNvSpPr txBox="1"/>
          <p:nvPr/>
        </p:nvSpPr>
        <p:spPr>
          <a:xfrm>
            <a:off x="6578600" y="6477000"/>
            <a:ext cx="476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A9F366C-2E9E-8732-FF19-98C772308D83}"/>
              </a:ext>
            </a:extLst>
          </p:cNvPr>
          <p:cNvSpPr txBox="1"/>
          <p:nvPr/>
        </p:nvSpPr>
        <p:spPr>
          <a:xfrm>
            <a:off x="13931900" y="4045856"/>
            <a:ext cx="3416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5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9D2315FB-1091-D650-E350-E87AA1863D29}"/>
              </a:ext>
            </a:extLst>
          </p:cNvPr>
          <p:cNvSpPr txBox="1"/>
          <p:nvPr/>
        </p:nvSpPr>
        <p:spPr>
          <a:xfrm>
            <a:off x="12598400" y="5816600"/>
            <a:ext cx="434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en-US" altLang="ko-KR" sz="1700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405F3889-C467-6E8E-C8D5-62F2CC5BB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2823315"/>
            <a:ext cx="558800" cy="57150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8F4A963F-96C1-00FF-267F-418A38E3A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481" y="2851231"/>
            <a:ext cx="730624" cy="558800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77BCBD10-2C2B-464B-2936-85B00910D7CE}"/>
              </a:ext>
            </a:extLst>
          </p:cNvPr>
          <p:cNvSpPr txBox="1"/>
          <p:nvPr/>
        </p:nvSpPr>
        <p:spPr>
          <a:xfrm>
            <a:off x="12268200" y="6547766"/>
            <a:ext cx="5105400" cy="3725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44" name="Picture 16">
            <a:extLst>
              <a:ext uri="{FF2B5EF4-FFF2-40B4-BE49-F238E27FC236}">
                <a16:creationId xmlns:a16="http://schemas.microsoft.com/office/drawing/2014/main" id="{3079B424-DAC0-AEBE-C572-DE848436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883322" y="4427958"/>
            <a:ext cx="5105400" cy="660400"/>
          </a:xfrm>
          <a:prstGeom prst="rect">
            <a:avLst/>
          </a:prstGeom>
        </p:spPr>
      </p:pic>
      <p:pic>
        <p:nvPicPr>
          <p:cNvPr id="47" name="Picture 16">
            <a:extLst>
              <a:ext uri="{FF2B5EF4-FFF2-40B4-BE49-F238E27FC236}">
                <a16:creationId xmlns:a16="http://schemas.microsoft.com/office/drawing/2014/main" id="{B2B49A9D-8EDB-7565-585B-96FFCCB551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16859" y="5281347"/>
            <a:ext cx="5105400" cy="660400"/>
          </a:xfrm>
          <a:prstGeom prst="rect">
            <a:avLst/>
          </a:prstGeom>
        </p:spPr>
      </p:pic>
      <p:pic>
        <p:nvPicPr>
          <p:cNvPr id="49" name="Picture 16">
            <a:extLst>
              <a:ext uri="{FF2B5EF4-FFF2-40B4-BE49-F238E27FC236}">
                <a16:creationId xmlns:a16="http://schemas.microsoft.com/office/drawing/2014/main" id="{24A4DF15-1998-60C2-FF5B-1BF6F32BB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16859" y="7011515"/>
            <a:ext cx="5105400" cy="660400"/>
          </a:xfrm>
          <a:prstGeom prst="rect">
            <a:avLst/>
          </a:prstGeom>
        </p:spPr>
      </p:pic>
      <p:pic>
        <p:nvPicPr>
          <p:cNvPr id="51" name="Picture 16">
            <a:extLst>
              <a:ext uri="{FF2B5EF4-FFF2-40B4-BE49-F238E27FC236}">
                <a16:creationId xmlns:a16="http://schemas.microsoft.com/office/drawing/2014/main" id="{7BC4A045-E5D7-39A4-BE11-B5E50C930B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29906" y="7892545"/>
            <a:ext cx="5105400" cy="660400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111C2BDE-6072-90A4-8884-58E56119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16859" y="6111949"/>
            <a:ext cx="5105400" cy="660400"/>
          </a:xfrm>
          <a:prstGeom prst="rect">
            <a:avLst/>
          </a:prstGeom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B32EADBE-41DB-CABD-6DA9-C632896642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688274" y="4389848"/>
            <a:ext cx="5105400" cy="660400"/>
          </a:xfrm>
          <a:prstGeom prst="rect">
            <a:avLst/>
          </a:prstGeom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589FACA8-A915-768A-DF4B-4DF5BA89DE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688274" y="5215348"/>
            <a:ext cx="5105400" cy="660400"/>
          </a:xfrm>
          <a:prstGeom prst="rect">
            <a:avLst/>
          </a:prstGeom>
        </p:spPr>
      </p:pic>
      <p:pic>
        <p:nvPicPr>
          <p:cNvPr id="58" name="Picture 6">
            <a:extLst>
              <a:ext uri="{FF2B5EF4-FFF2-40B4-BE49-F238E27FC236}">
                <a16:creationId xmlns:a16="http://schemas.microsoft.com/office/drawing/2014/main" id="{863BE704-A320-BB7C-BD35-3B6B1CD699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693316" y="6052928"/>
            <a:ext cx="5105400" cy="660400"/>
          </a:xfrm>
          <a:prstGeom prst="rect">
            <a:avLst/>
          </a:prstGeom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56BA3FDE-6CA2-9071-7B9E-3A5CBCEA15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688274" y="7007760"/>
            <a:ext cx="5105400" cy="660400"/>
          </a:xfrm>
          <a:prstGeom prst="rect">
            <a:avLst/>
          </a:prstGeom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80A47341-1798-3203-96F8-5903E630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683791" y="7882796"/>
            <a:ext cx="5105401" cy="660400"/>
          </a:xfrm>
          <a:prstGeom prst="rect">
            <a:avLst/>
          </a:prstGeom>
        </p:spPr>
      </p:pic>
      <p:sp>
        <p:nvSpPr>
          <p:cNvPr id="5124" name="TextBox 5123">
            <a:extLst>
              <a:ext uri="{FF2B5EF4-FFF2-40B4-BE49-F238E27FC236}">
                <a16:creationId xmlns:a16="http://schemas.microsoft.com/office/drawing/2014/main" id="{4FF8FD86-44EF-D808-CE64-F20323FD1670}"/>
              </a:ext>
            </a:extLst>
          </p:cNvPr>
          <p:cNvSpPr txBox="1"/>
          <p:nvPr/>
        </p:nvSpPr>
        <p:spPr>
          <a:xfrm>
            <a:off x="1752600" y="4469935"/>
            <a:ext cx="5257534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사용 편의성 극대화 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사용자가 빠르게 적응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)</a:t>
            </a: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5125" name="TextBox 5124">
            <a:extLst>
              <a:ext uri="{FF2B5EF4-FFF2-40B4-BE49-F238E27FC236}">
                <a16:creationId xmlns:a16="http://schemas.microsoft.com/office/drawing/2014/main" id="{9E9975BC-7E15-36F8-00F6-B74240039558}"/>
              </a:ext>
            </a:extLst>
          </p:cNvPr>
          <p:cNvSpPr txBox="1"/>
          <p:nvPr/>
        </p:nvSpPr>
        <p:spPr>
          <a:xfrm>
            <a:off x="1752600" y="3665904"/>
            <a:ext cx="2919173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반복 사용성 </a:t>
            </a:r>
            <a:r>
              <a:rPr lang="en-US" altLang="ko-KR" sz="1800" b="0" i="0" u="none" strike="noStrike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습관화</a:t>
            </a:r>
            <a:r>
              <a:rPr lang="en-US" altLang="ko-KR" sz="1800" b="0" i="0" u="none" strike="noStrike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5127" name="TextBox 5126">
            <a:extLst>
              <a:ext uri="{FF2B5EF4-FFF2-40B4-BE49-F238E27FC236}">
                <a16:creationId xmlns:a16="http://schemas.microsoft.com/office/drawing/2014/main" id="{C68FD222-5532-7165-B528-B53B0FF5DA50}"/>
              </a:ext>
            </a:extLst>
          </p:cNvPr>
          <p:cNvSpPr txBox="1"/>
          <p:nvPr/>
        </p:nvSpPr>
        <p:spPr>
          <a:xfrm>
            <a:off x="1713884" y="5296499"/>
            <a:ext cx="4965700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대기 시간 단축 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발권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.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현금 결제보다 훨씬 빠름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5129" name="TextBox 5128">
            <a:extLst>
              <a:ext uri="{FF2B5EF4-FFF2-40B4-BE49-F238E27FC236}">
                <a16:creationId xmlns:a16="http://schemas.microsoft.com/office/drawing/2014/main" id="{FF54D964-E747-94A4-7B0F-009379D42D95}"/>
              </a:ext>
            </a:extLst>
          </p:cNvPr>
          <p:cNvSpPr txBox="1"/>
          <p:nvPr/>
        </p:nvSpPr>
        <p:spPr>
          <a:xfrm>
            <a:off x="1679721" y="6121400"/>
            <a:ext cx="5521179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안정성 신뢰 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생체 인증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, QR 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등으로 보안 유지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)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 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5130" name="TextBox 5129">
            <a:extLst>
              <a:ext uri="{FF2B5EF4-FFF2-40B4-BE49-F238E27FC236}">
                <a16:creationId xmlns:a16="http://schemas.microsoft.com/office/drawing/2014/main" id="{20EF91E9-436C-9732-245B-4BD6D6E506A6}"/>
              </a:ext>
            </a:extLst>
          </p:cNvPr>
          <p:cNvSpPr txBox="1"/>
          <p:nvPr/>
        </p:nvSpPr>
        <p:spPr>
          <a:xfrm>
            <a:off x="1679721" y="7061518"/>
            <a:ext cx="5105401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혜택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,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데이터 연계 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행동 데이터 맞춤 쿠폰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이벤트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)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 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5131" name="TextBox 5130">
            <a:extLst>
              <a:ext uri="{FF2B5EF4-FFF2-40B4-BE49-F238E27FC236}">
                <a16:creationId xmlns:a16="http://schemas.microsoft.com/office/drawing/2014/main" id="{09DC6E5F-5907-71C7-DADD-B5723B559A2B}"/>
              </a:ext>
            </a:extLst>
          </p:cNvPr>
          <p:cNvSpPr txBox="1"/>
          <p:nvPr/>
        </p:nvSpPr>
        <p:spPr>
          <a:xfrm>
            <a:off x="1679721" y="7892545"/>
            <a:ext cx="2816079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외국인 만족도 상승 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5132" name="TextBox 5131">
            <a:extLst>
              <a:ext uri="{FF2B5EF4-FFF2-40B4-BE49-F238E27FC236}">
                <a16:creationId xmlns:a16="http://schemas.microsoft.com/office/drawing/2014/main" id="{848BFCBF-0ECB-50D9-D2FA-0247AB78A1F3}"/>
              </a:ext>
            </a:extLst>
          </p:cNvPr>
          <p:cNvSpPr txBox="1"/>
          <p:nvPr/>
        </p:nvSpPr>
        <p:spPr>
          <a:xfrm flipH="1">
            <a:off x="9931400" y="3645001"/>
            <a:ext cx="4927600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자유도 제한 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단계가 고정되어 선택지 다양성 부족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5133" name="TextBox 5132">
            <a:extLst>
              <a:ext uri="{FF2B5EF4-FFF2-40B4-BE49-F238E27FC236}">
                <a16:creationId xmlns:a16="http://schemas.microsoft.com/office/drawing/2014/main" id="{A3EC2FDF-6FAC-81E1-F422-9BB7E876128A}"/>
              </a:ext>
            </a:extLst>
          </p:cNvPr>
          <p:cNvSpPr txBox="1"/>
          <p:nvPr/>
        </p:nvSpPr>
        <p:spPr>
          <a:xfrm flipH="1">
            <a:off x="9956800" y="4508510"/>
            <a:ext cx="5054600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과도한 행동 반복 </a:t>
            </a:r>
            <a:r>
              <a:rPr lang="en-US" altLang="ko-KR" sz="1800" b="0" i="0" u="none" strike="noStrike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동일 흐름 반복은 단조로움 유발</a:t>
            </a:r>
            <a:r>
              <a:rPr lang="en-US" altLang="ko-KR" sz="1800" b="0" i="0" u="none" strike="noStrike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CF16C-3CFD-399F-8087-FFDCF6EAF62D}"/>
              </a:ext>
            </a:extLst>
          </p:cNvPr>
          <p:cNvSpPr txBox="1"/>
          <p:nvPr/>
        </p:nvSpPr>
        <p:spPr>
          <a:xfrm flipH="1">
            <a:off x="9977372" y="5336227"/>
            <a:ext cx="5105399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의존성 과다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 (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스마트폰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.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인터넷에 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100% </a:t>
            </a:r>
            <a:r>
              <a:rPr lang="ko-KR" altLang="en-US" dirty="0">
                <a:solidFill>
                  <a:srgbClr val="4B4B4B"/>
                </a:solidFill>
                <a:ea typeface="Pretendard Light"/>
              </a:rPr>
              <a:t>의존</a:t>
            </a:r>
            <a:r>
              <a:rPr lang="en-US" altLang="ko-KR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230C-7699-7143-F476-3282D980CC16}"/>
              </a:ext>
            </a:extLst>
          </p:cNvPr>
          <p:cNvSpPr txBox="1"/>
          <p:nvPr/>
        </p:nvSpPr>
        <p:spPr>
          <a:xfrm flipH="1">
            <a:off x="9977370" y="7173285"/>
            <a:ext cx="4881630" cy="34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200" b="0" i="0" u="none" strike="noStrike" dirty="0">
                <a:solidFill>
                  <a:srgbClr val="4B4B4B"/>
                </a:solidFill>
                <a:ea typeface="Pretendard Light"/>
              </a:rPr>
              <a:t>현지와 미스매치 가능성</a:t>
            </a:r>
            <a:r>
              <a:rPr lang="en-US" altLang="ko-KR" sz="1200" dirty="0">
                <a:solidFill>
                  <a:srgbClr val="4B4B4B"/>
                </a:solidFill>
                <a:ea typeface="Pretendard Light"/>
              </a:rPr>
              <a:t> (</a:t>
            </a:r>
            <a:r>
              <a:rPr lang="ko-KR" altLang="en-US" sz="1200" dirty="0">
                <a:solidFill>
                  <a:srgbClr val="4B4B4B"/>
                </a:solidFill>
                <a:ea typeface="Pretendard Light"/>
              </a:rPr>
              <a:t>중국 </a:t>
            </a:r>
            <a:r>
              <a:rPr lang="en-US" altLang="ko-KR" sz="1200" dirty="0">
                <a:solidFill>
                  <a:srgbClr val="4B4B4B"/>
                </a:solidFill>
                <a:ea typeface="Pretendard Light"/>
              </a:rPr>
              <a:t>UX</a:t>
            </a:r>
            <a:r>
              <a:rPr lang="ko-KR" altLang="en-US" sz="1200" dirty="0">
                <a:solidFill>
                  <a:srgbClr val="4B4B4B"/>
                </a:solidFill>
                <a:ea typeface="Pretendard Light"/>
              </a:rPr>
              <a:t> 흐름을 타국에 적용 시 문화</a:t>
            </a:r>
            <a:r>
              <a:rPr lang="en-US" altLang="ko-KR" sz="1200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sz="1200" dirty="0">
                <a:solidFill>
                  <a:srgbClr val="4B4B4B"/>
                </a:solidFill>
                <a:ea typeface="Pretendard Light"/>
              </a:rPr>
              <a:t>상황 </a:t>
            </a:r>
            <a:r>
              <a:rPr lang="ko-KR" altLang="en-US" sz="1200" dirty="0" err="1">
                <a:solidFill>
                  <a:srgbClr val="4B4B4B"/>
                </a:solidFill>
                <a:ea typeface="Pretendard Light"/>
              </a:rPr>
              <a:t>안맞음</a:t>
            </a:r>
            <a:r>
              <a:rPr lang="en-US" altLang="ko-KR" sz="1200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2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52457A-CAAB-286B-A8BF-03DEE4C3A193}"/>
              </a:ext>
            </a:extLst>
          </p:cNvPr>
          <p:cNvSpPr txBox="1"/>
          <p:nvPr/>
        </p:nvSpPr>
        <p:spPr>
          <a:xfrm flipH="1">
            <a:off x="9977368" y="8027175"/>
            <a:ext cx="5084829" cy="34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200" dirty="0">
                <a:solidFill>
                  <a:srgbClr val="4B4B4B"/>
                </a:solidFill>
                <a:ea typeface="Pretendard Light"/>
              </a:rPr>
              <a:t>개인정보</a:t>
            </a:r>
            <a:r>
              <a:rPr lang="en-US" altLang="ko-KR" sz="1200" dirty="0">
                <a:solidFill>
                  <a:srgbClr val="4B4B4B"/>
                </a:solidFill>
                <a:ea typeface="Pretendard Light"/>
              </a:rPr>
              <a:t>,</a:t>
            </a:r>
            <a:r>
              <a:rPr lang="ko-KR" altLang="en-US" sz="1200" dirty="0">
                <a:solidFill>
                  <a:srgbClr val="4B4B4B"/>
                </a:solidFill>
                <a:ea typeface="Pretendard Light"/>
              </a:rPr>
              <a:t>보안 이슈 </a:t>
            </a:r>
            <a:r>
              <a:rPr lang="en-US" altLang="ko-KR" sz="1200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200" dirty="0">
                <a:solidFill>
                  <a:srgbClr val="4B4B4B"/>
                </a:solidFill>
                <a:ea typeface="Pretendard Light"/>
              </a:rPr>
              <a:t>행동 데이터가 많아질수록 개인 정보 유출 우려 존재</a:t>
            </a:r>
            <a:r>
              <a:rPr lang="en-US" altLang="ko-KR" sz="1200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2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9D11A8-E1DD-1BE4-02F0-3AD676701019}"/>
              </a:ext>
            </a:extLst>
          </p:cNvPr>
          <p:cNvSpPr txBox="1"/>
          <p:nvPr/>
        </p:nvSpPr>
        <p:spPr>
          <a:xfrm flipH="1">
            <a:off x="9956800" y="6195848"/>
            <a:ext cx="5125970" cy="429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기술 오류 리스크 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(QR 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리더기 인식 실패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, 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네트워크 장애 등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E1716E8-5494-729F-9D42-D63EACE5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688274" y="8715016"/>
            <a:ext cx="5105401" cy="660400"/>
          </a:xfrm>
          <a:prstGeom prst="rect">
            <a:avLst/>
          </a:prstGeom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EE0FF5C4-980B-BCE4-9158-9D5DA627D0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679720" y="9547236"/>
            <a:ext cx="5105401" cy="660400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B02C85A0-19A0-C572-D562-2E4E6649C7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29906" y="8704048"/>
            <a:ext cx="5105400" cy="660400"/>
          </a:xfrm>
          <a:prstGeom prst="rect">
            <a:avLst/>
          </a:prstGeom>
        </p:spPr>
      </p:pic>
      <p:pic>
        <p:nvPicPr>
          <p:cNvPr id="39" name="Picture 16">
            <a:extLst>
              <a:ext uri="{FF2B5EF4-FFF2-40B4-BE49-F238E27FC236}">
                <a16:creationId xmlns:a16="http://schemas.microsoft.com/office/drawing/2014/main" id="{DD766A8D-FCC8-6557-E4FF-2FC8FE68AA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37376" y="9547236"/>
            <a:ext cx="5105400" cy="660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6D3957-E831-4501-7627-B2E8578F1FBF}"/>
              </a:ext>
            </a:extLst>
          </p:cNvPr>
          <p:cNvSpPr txBox="1"/>
          <p:nvPr/>
        </p:nvSpPr>
        <p:spPr>
          <a:xfrm>
            <a:off x="1679720" y="8823336"/>
            <a:ext cx="5521181" cy="34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200" b="0" i="0" u="none" strike="noStrike" dirty="0">
                <a:solidFill>
                  <a:srgbClr val="4B4B4B"/>
                </a:solidFill>
                <a:ea typeface="Pretendard Light"/>
              </a:rPr>
              <a:t>결제 실수 감소 </a:t>
            </a:r>
            <a:r>
              <a:rPr lang="en-US" altLang="ko-KR" sz="1200" b="0" i="0" u="none" strike="noStrike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200" dirty="0">
                <a:solidFill>
                  <a:srgbClr val="4B4B4B"/>
                </a:solidFill>
                <a:ea typeface="Pretendard Light"/>
              </a:rPr>
              <a:t>금액 정보가 실시간으로 앱에 뜨므로 실수 환불 확률 적음</a:t>
            </a:r>
            <a:r>
              <a:rPr lang="en-US" altLang="ko-KR" sz="1200" dirty="0">
                <a:solidFill>
                  <a:srgbClr val="4B4B4B"/>
                </a:solidFill>
                <a:ea typeface="Pretendard Light"/>
              </a:rPr>
              <a:t>)</a:t>
            </a:r>
            <a:r>
              <a:rPr lang="ko-KR" altLang="en-US" sz="1200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ko-KR" altLang="en-US" sz="12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endParaRPr lang="ko-KR" altLang="ko-KR" sz="12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D785D6-4CAB-A18B-0F33-1A2C539911AF}"/>
              </a:ext>
            </a:extLst>
          </p:cNvPr>
          <p:cNvSpPr txBox="1"/>
          <p:nvPr/>
        </p:nvSpPr>
        <p:spPr>
          <a:xfrm>
            <a:off x="1679720" y="9728201"/>
            <a:ext cx="5178280" cy="387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400" dirty="0">
                <a:solidFill>
                  <a:srgbClr val="4B4B4B"/>
                </a:solidFill>
                <a:ea typeface="Pretendard Light"/>
              </a:rPr>
              <a:t>정산</a:t>
            </a:r>
            <a:r>
              <a:rPr lang="en-US" altLang="ko-KR" sz="1400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sz="1400" dirty="0">
                <a:solidFill>
                  <a:srgbClr val="4B4B4B"/>
                </a:solidFill>
                <a:ea typeface="Pretendard Light"/>
              </a:rPr>
              <a:t>환불이 간편 </a:t>
            </a:r>
            <a:r>
              <a:rPr lang="en-US" altLang="ko-KR" sz="1400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400" dirty="0">
                <a:solidFill>
                  <a:srgbClr val="4B4B4B"/>
                </a:solidFill>
                <a:ea typeface="Pretendard Light"/>
              </a:rPr>
              <a:t>사용 기록이 자동 저장되어 분쟁 시 증빙 간편</a:t>
            </a:r>
            <a:r>
              <a:rPr lang="en-US" altLang="ko-KR" sz="1400" dirty="0">
                <a:solidFill>
                  <a:srgbClr val="4B4B4B"/>
                </a:solidFill>
                <a:ea typeface="Pretendard Light"/>
              </a:rPr>
              <a:t>)</a:t>
            </a:r>
            <a:r>
              <a:rPr lang="ko-KR" altLang="en-US" sz="1400" dirty="0">
                <a:solidFill>
                  <a:srgbClr val="4B4B4B"/>
                </a:solidFill>
                <a:ea typeface="Pretendard Light"/>
              </a:rPr>
              <a:t>  </a:t>
            </a:r>
            <a:r>
              <a:rPr lang="ko-KR" altLang="en-US" sz="14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endParaRPr lang="ko-KR" altLang="ko-KR" sz="14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5B463A-4D6C-D9F5-AD2C-DB4D15098AE4}"/>
              </a:ext>
            </a:extLst>
          </p:cNvPr>
          <p:cNvSpPr txBox="1"/>
          <p:nvPr/>
        </p:nvSpPr>
        <p:spPr>
          <a:xfrm flipH="1">
            <a:off x="9956800" y="8820902"/>
            <a:ext cx="5270500" cy="387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400" b="0" i="0" u="none" strike="noStrike" dirty="0">
                <a:solidFill>
                  <a:srgbClr val="4B4B4B"/>
                </a:solidFill>
                <a:ea typeface="Pretendard Light"/>
              </a:rPr>
              <a:t>디지털 약자 소외 </a:t>
            </a:r>
            <a:r>
              <a:rPr lang="en-US" altLang="ko-KR" sz="1400" b="0" i="0" u="none" strike="noStrike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400" b="0" i="0" u="none" strike="noStrike" dirty="0">
                <a:solidFill>
                  <a:srgbClr val="4B4B4B"/>
                </a:solidFill>
                <a:ea typeface="Pretendard Light"/>
              </a:rPr>
              <a:t>고령층에게 앱 다운로드</a:t>
            </a:r>
            <a:r>
              <a:rPr lang="en-US" altLang="ko-KR" sz="1400" b="0" i="0" u="none" strike="noStrike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sz="1400" b="0" i="0" u="none" strike="noStrike" dirty="0">
                <a:solidFill>
                  <a:srgbClr val="4B4B4B"/>
                </a:solidFill>
                <a:ea typeface="Pretendard Light"/>
              </a:rPr>
              <a:t>회원가입 진입장벽 높음</a:t>
            </a:r>
            <a:r>
              <a:rPr lang="en-US" altLang="ko-KR" sz="1400" b="0" i="0" u="none" strike="noStrike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4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CBE2E0-CD90-65EF-5FEF-8002C64DE4AD}"/>
              </a:ext>
            </a:extLst>
          </p:cNvPr>
          <p:cNvSpPr txBox="1"/>
          <p:nvPr/>
        </p:nvSpPr>
        <p:spPr>
          <a:xfrm flipH="1">
            <a:off x="9977365" y="9748771"/>
            <a:ext cx="5270498" cy="387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400" b="0" i="0" u="none" strike="noStrike" dirty="0">
                <a:solidFill>
                  <a:srgbClr val="4B4B4B"/>
                </a:solidFill>
                <a:ea typeface="Pretendard Light"/>
              </a:rPr>
              <a:t>장비 유지관리 비용</a:t>
            </a:r>
            <a:r>
              <a:rPr lang="en-US" altLang="ko-KR" sz="1400" dirty="0">
                <a:solidFill>
                  <a:srgbClr val="4B4B4B"/>
                </a:solidFill>
                <a:ea typeface="Pretendard Light"/>
              </a:rPr>
              <a:t> (QR</a:t>
            </a:r>
            <a:r>
              <a:rPr lang="ko-KR" altLang="en-US" sz="1400" dirty="0">
                <a:solidFill>
                  <a:srgbClr val="4B4B4B"/>
                </a:solidFill>
                <a:ea typeface="Pretendard Light"/>
              </a:rPr>
              <a:t>리더기</a:t>
            </a:r>
            <a:r>
              <a:rPr lang="en-US" altLang="ko-KR" sz="1400" dirty="0">
                <a:solidFill>
                  <a:srgbClr val="4B4B4B"/>
                </a:solidFill>
                <a:ea typeface="Pretendard Light"/>
              </a:rPr>
              <a:t>, </a:t>
            </a:r>
            <a:r>
              <a:rPr lang="ko-KR" altLang="en-US" sz="1400" dirty="0">
                <a:solidFill>
                  <a:srgbClr val="4B4B4B"/>
                </a:solidFill>
                <a:ea typeface="Pretendard Light"/>
              </a:rPr>
              <a:t>네트워크 장비 등 교체 비용 발생 가능</a:t>
            </a:r>
            <a:r>
              <a:rPr lang="en-US" altLang="ko-KR" sz="1400" dirty="0">
                <a:solidFill>
                  <a:srgbClr val="4B4B4B"/>
                </a:solidFill>
                <a:ea typeface="Pretendard Light"/>
              </a:rPr>
              <a:t>)</a:t>
            </a:r>
            <a:endParaRPr lang="ko-KR" altLang="ko-KR" sz="14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1C8A11-C6EA-8E86-553F-820998C4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036" y="5616993"/>
            <a:ext cx="2306345" cy="44390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F37D69-9522-1336-091C-D79272A77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246" y="4419081"/>
            <a:ext cx="2834099" cy="47895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993595-B14D-F4E7-256B-3EBEEAD8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926" y="2183529"/>
            <a:ext cx="2494619" cy="24824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16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11400" y="431800"/>
            <a:ext cx="261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282700"/>
            <a:ext cx="147701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200" dirty="0">
                <a:solidFill>
                  <a:srgbClr val="9BB97C"/>
                </a:solidFill>
                <a:ea typeface="Pretendard SemiBold"/>
              </a:rPr>
              <a:t>마무리</a:t>
            </a: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:  </a:t>
            </a:r>
            <a:r>
              <a:rPr lang="ko-KR" altLang="en-US" sz="5200" b="0" i="0" u="none" strike="noStrike" spc="-200" dirty="0" err="1">
                <a:solidFill>
                  <a:srgbClr val="4B4B4B"/>
                </a:solidFill>
                <a:ea typeface="Pretendard SemiBold"/>
              </a:rPr>
              <a:t>위쳇페이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 모바일 웹 시각적 조사 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628900"/>
            <a:ext cx="163449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55900" y="2730500"/>
            <a:ext cx="1276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 err="1">
                <a:solidFill>
                  <a:srgbClr val="F9F8F7"/>
                </a:solidFill>
                <a:ea typeface="Pretendard SemiBold"/>
              </a:rPr>
              <a:t>위쳇페이</a:t>
            </a:r>
            <a:r>
              <a:rPr lang="ko-KR" altLang="en-US" sz="2000" b="0" i="0" u="none" strike="noStrike" dirty="0">
                <a:solidFill>
                  <a:srgbClr val="F9F8F7"/>
                </a:solidFill>
                <a:ea typeface="Pretendard SemiBold"/>
              </a:rPr>
              <a:t> 사용자 경험과 행동으로 발생할 수 있는 현황</a:t>
            </a:r>
            <a:endParaRPr lang="en-US" sz="2000" b="0" i="0" u="none" strike="noStrike" dirty="0">
              <a:solidFill>
                <a:srgbClr val="F9F8F7"/>
              </a:solidFill>
              <a:latin typeface="Pretendard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00" y="40386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400" b="0" i="0" u="none" strike="noStrike" dirty="0">
                <a:solidFill>
                  <a:srgbClr val="4B4B4B"/>
                </a:solidFill>
                <a:ea typeface="Pretendard Regular"/>
              </a:rPr>
              <a:t>핵심 버튼</a:t>
            </a:r>
            <a:r>
              <a:rPr lang="en-US" altLang="ko-KR" sz="1400" b="0" i="0" u="none" strike="noStrike" dirty="0">
                <a:solidFill>
                  <a:srgbClr val="4B4B4B"/>
                </a:solidFill>
                <a:ea typeface="Pretendard Regular"/>
              </a:rPr>
              <a:t>(</a:t>
            </a:r>
            <a:r>
              <a:rPr lang="ko-KR" altLang="en-US" sz="1400" b="0" i="0" u="none" strike="noStrike" dirty="0">
                <a:solidFill>
                  <a:srgbClr val="4B4B4B"/>
                </a:solidFill>
                <a:ea typeface="Pretendard Regular"/>
              </a:rPr>
              <a:t>스캔</a:t>
            </a:r>
            <a:r>
              <a:rPr lang="en-US" altLang="ko-KR" sz="1400" b="0" i="0" u="none" strike="noStrike" dirty="0">
                <a:solidFill>
                  <a:srgbClr val="4B4B4B"/>
                </a:solidFill>
                <a:ea typeface="Pretendard Regular"/>
              </a:rPr>
              <a:t>,</a:t>
            </a:r>
            <a:r>
              <a:rPr lang="ko-KR" altLang="en-US" sz="1400" b="0" i="0" u="none" strike="noStrike" dirty="0">
                <a:solidFill>
                  <a:srgbClr val="4B4B4B"/>
                </a:solidFill>
                <a:ea typeface="Pretendard Regular"/>
              </a:rPr>
              <a:t> 눈에 띄게 배치 </a:t>
            </a:r>
            <a:r>
              <a:rPr lang="en-US" altLang="ko-KR" sz="1400" b="0" i="0" u="none" strike="noStrike" dirty="0">
                <a:solidFill>
                  <a:srgbClr val="4B4B4B"/>
                </a:solidFill>
                <a:ea typeface="Pretendard Regular"/>
              </a:rPr>
              <a:t>– </a:t>
            </a:r>
            <a:r>
              <a:rPr lang="ko-KR" altLang="en-US" sz="1400" b="0" i="0" u="none" strike="noStrike" dirty="0">
                <a:solidFill>
                  <a:srgbClr val="4B4B4B"/>
                </a:solidFill>
                <a:ea typeface="Pretendard Regular"/>
              </a:rPr>
              <a:t>사용 흐름 직선화</a:t>
            </a:r>
            <a:endParaRPr lang="en-US" altLang="ko-KR" sz="1400" b="0" i="0" u="none" strike="noStrike" dirty="0">
              <a:solidFill>
                <a:srgbClr val="4B4B4B"/>
              </a:solidFill>
              <a:ea typeface="Pretendard Regular"/>
            </a:endParaRPr>
          </a:p>
          <a:p>
            <a:pPr lvl="0" algn="l">
              <a:lnSpc>
                <a:spcPct val="131970"/>
              </a:lnSpc>
            </a:pPr>
            <a:endParaRPr lang="en-US" altLang="ko-KR" sz="1400" b="0" i="0" u="none" strike="noStrike" dirty="0">
              <a:solidFill>
                <a:srgbClr val="4B4B4B"/>
              </a:solidFill>
              <a:ea typeface="Pretendard Regular"/>
            </a:endParaRPr>
          </a:p>
          <a:p>
            <a:pPr lvl="0">
              <a:lnSpc>
                <a:spcPct val="131970"/>
              </a:lnSpc>
            </a:pPr>
            <a:r>
              <a:rPr lang="en-US" sz="14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1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회용 </a:t>
            </a:r>
            <a:r>
              <a:rPr lang="en-US" altLang="ko-KR" sz="14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QR, 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유효</a:t>
            </a:r>
            <a:r>
              <a:rPr lang="ko-KR" altLang="en-US" sz="1400" dirty="0">
                <a:solidFill>
                  <a:srgbClr val="4B4B4B"/>
                </a:solidFill>
                <a:ea typeface="Pretendard Regular"/>
              </a:rPr>
              <a:t>결제</a:t>
            </a:r>
            <a:r>
              <a:rPr lang="en-US" altLang="ko-KR" sz="1400" dirty="0">
                <a:solidFill>
                  <a:srgbClr val="4B4B4B"/>
                </a:solidFill>
                <a:ea typeface="Pretendard Regular"/>
              </a:rPr>
              <a:t>)</a:t>
            </a:r>
            <a:r>
              <a:rPr lang="ko-KR" altLang="en-US" sz="1400" dirty="0">
                <a:solidFill>
                  <a:srgbClr val="4B4B4B"/>
                </a:solidFill>
                <a:ea typeface="Pretendard Regular"/>
              </a:rPr>
              <a:t>만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기간 제한</a:t>
            </a:r>
            <a:r>
              <a:rPr lang="en-US" altLang="ko-KR" sz="14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제시도 </a:t>
            </a:r>
            <a:r>
              <a:rPr lang="en-US" altLang="ko-KR" sz="14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UX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제공 </a:t>
            </a:r>
            <a:endParaRPr lang="en-US" altLang="ko-KR" sz="1400" b="0" i="0" u="none" strike="noStrike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1970"/>
              </a:lnSpc>
              <a:buFontTx/>
              <a:buChar char="-"/>
            </a:pPr>
            <a:r>
              <a:rPr lang="ko-KR" altLang="en-US" sz="1400" dirty="0">
                <a:solidFill>
                  <a:srgbClr val="4B4B4B"/>
                </a:solidFill>
                <a:latin typeface="Pretendard Regular"/>
                <a:ea typeface="Pretendard Regular"/>
              </a:rPr>
              <a:t>보안</a:t>
            </a:r>
            <a:r>
              <a:rPr lang="en-US" altLang="ko-KR" sz="1400" dirty="0">
                <a:solidFill>
                  <a:srgbClr val="4B4B4B"/>
                </a:solidFill>
                <a:latin typeface="Pretendard Regular"/>
                <a:ea typeface="Pretendard Regular"/>
              </a:rPr>
              <a:t>+</a:t>
            </a:r>
            <a:r>
              <a:rPr lang="ko-KR" altLang="en-US" sz="1400" dirty="0">
                <a:solidFill>
                  <a:srgbClr val="4B4B4B"/>
                </a:solidFill>
                <a:latin typeface="Pretendard Regular"/>
                <a:ea typeface="Pretendard Regular"/>
              </a:rPr>
              <a:t>편의 동시에 해결 </a:t>
            </a:r>
            <a:endParaRPr lang="en-US" sz="1400" b="0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31900" y="3505200"/>
            <a:ext cx="226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문제해결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액션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03938" y="3885826"/>
            <a:ext cx="46609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502400" y="3898900"/>
            <a:ext cx="3962400" cy="4571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단계 최소화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03938" y="4588061"/>
            <a:ext cx="46609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28700" y="5410200"/>
            <a:ext cx="9753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502400" y="4635126"/>
            <a:ext cx="3962400" cy="4829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QR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오류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,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보안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,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리스크 관리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1900" y="61976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사용자의 습관화 </a:t>
            </a:r>
            <a:r>
              <a:rPr lang="en-US" altLang="ko-KR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고객 문의</a:t>
            </a:r>
            <a:r>
              <a:rPr lang="en-US" altLang="ko-KR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지원 리소스 절감</a:t>
            </a:r>
            <a:endParaRPr lang="en-US" altLang="ko-KR" sz="14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endParaRPr lang="en-US" altLang="ko-KR" sz="14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결제 데이터 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주변 상권 할인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이벤트로 추가 매출 향상 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sz="14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31900" y="56515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9BB97C"/>
                </a:solidFill>
                <a:ea typeface="Pretendard SemiBold"/>
              </a:rPr>
              <a:t>생산성</a:t>
            </a:r>
            <a:r>
              <a:rPr lang="en-US" sz="22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  <a:r>
              <a:rPr lang="ko-KR" sz="2200" b="0" i="0" u="none" strike="noStrike">
                <a:solidFill>
                  <a:srgbClr val="9BB97C"/>
                </a:solidFill>
                <a:ea typeface="Pretendard SemiBold"/>
              </a:rPr>
              <a:t>증가</a:t>
            </a:r>
            <a:r>
              <a:rPr lang="en-US" sz="2200" b="0" i="0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9BB97C"/>
                </a:solidFill>
                <a:ea typeface="Pretendard SemiBold"/>
              </a:rPr>
              <a:t>액션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087409" y="6030258"/>
            <a:ext cx="4660900" cy="609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502400" y="6197600"/>
            <a:ext cx="3962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반복 사용성 확보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03471" y="6781800"/>
            <a:ext cx="46609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28700" y="7569200"/>
            <a:ext cx="9753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502400" y="6792258"/>
            <a:ext cx="3962400" cy="5229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교통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-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상권 연계 생산성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[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지하철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버스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]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31900" y="8598644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400" b="0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31900" y="7810500"/>
            <a:ext cx="226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9BB97C"/>
                </a:solidFill>
                <a:ea typeface="Pretendard SemiBold"/>
              </a:rPr>
              <a:t>의사소통</a:t>
            </a:r>
            <a:r>
              <a:rPr lang="en-US" sz="22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  <a:r>
              <a:rPr lang="ko-KR" sz="2200" b="0" i="0" u="none" strike="noStrike">
                <a:solidFill>
                  <a:srgbClr val="9BB97C"/>
                </a:solidFill>
                <a:ea typeface="Pretendard SemiBold"/>
              </a:rPr>
              <a:t>협상</a:t>
            </a:r>
            <a:r>
              <a:rPr lang="en-US" sz="2200" b="0" i="0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9BB97C"/>
                </a:solidFill>
                <a:ea typeface="Pretendard SemiBold"/>
              </a:rPr>
              <a:t>액션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21400" y="8293844"/>
            <a:ext cx="4660900" cy="609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502400" y="8511239"/>
            <a:ext cx="3962400" cy="61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역할 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/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책임 명확화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21400" y="9060328"/>
            <a:ext cx="4660900" cy="609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502400" y="9283700"/>
            <a:ext cx="3962400" cy="1777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정책 설득 논리 강화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3D5087C-E014-3DE1-FF05-EDBA185E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128" y="3593351"/>
            <a:ext cx="6562725" cy="5943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D380381F-A5D3-F730-D0A8-8D54C40B1C76}"/>
              </a:ext>
            </a:extLst>
          </p:cNvPr>
          <p:cNvSpPr txBox="1"/>
          <p:nvPr/>
        </p:nvSpPr>
        <p:spPr>
          <a:xfrm>
            <a:off x="1231900" y="8432800"/>
            <a:ext cx="4610100" cy="11175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교통공사</a:t>
            </a:r>
            <a:r>
              <a:rPr lang="en-US" altLang="ko-KR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400" b="0" i="0" u="none" strike="noStrike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위쳇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상권 간 책임과 운영범위 구체화</a:t>
            </a:r>
            <a:endParaRPr lang="en-US" altLang="ko-KR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endParaRPr lang="en-US" altLang="ko-KR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스마트시티 교통 혁신</a:t>
            </a:r>
            <a:r>
              <a:rPr lang="en-US" altLang="ko-KR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관광객 편의 개선</a:t>
            </a:r>
            <a:endParaRPr lang="en-US" altLang="ko-KR" sz="14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공공기관 지원 근거</a:t>
            </a:r>
            <a:endParaRPr lang="en-US" altLang="ko-KR" sz="14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27A7-273B-4741-911C-F8CBCE639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AE8C811-C3E8-E4A4-3648-F58DF14D2237}"/>
              </a:ext>
            </a:extLst>
          </p:cNvPr>
          <p:cNvSpPr txBox="1"/>
          <p:nvPr/>
        </p:nvSpPr>
        <p:spPr>
          <a:xfrm>
            <a:off x="698500" y="419100"/>
            <a:ext cx="1612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500" b="0" i="0" u="none" strike="noStrike" spc="100">
                <a:solidFill>
                  <a:srgbClr val="4B4B4B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95A27B-8173-5480-0D52-A32314A68903}"/>
              </a:ext>
            </a:extLst>
          </p:cNvPr>
          <p:cNvSpPr txBox="1"/>
          <p:nvPr/>
        </p:nvSpPr>
        <p:spPr>
          <a:xfrm>
            <a:off x="15240000" y="419100"/>
            <a:ext cx="2387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500" b="0" i="0" u="none" strike="noStrike" spc="100" dirty="0">
                <a:solidFill>
                  <a:srgbClr val="4B4B4B"/>
                </a:solidFill>
                <a:ea typeface="Playfair Display Medium"/>
              </a:rPr>
              <a:t>ⓒ YANG CHANG HOON</a:t>
            </a:r>
            <a:r>
              <a:rPr lang="en-US" sz="1500" b="0" i="0" u="none" strike="noStrike" spc="100" dirty="0">
                <a:solidFill>
                  <a:srgbClr val="4B4B4B"/>
                </a:solidFill>
                <a:latin typeface="Playfair Display Medium"/>
              </a:rPr>
              <a:t>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3C5588A-400F-47C1-8416-893B33DDD1A8}"/>
              </a:ext>
            </a:extLst>
          </p:cNvPr>
          <p:cNvSpPr txBox="1"/>
          <p:nvPr/>
        </p:nvSpPr>
        <p:spPr>
          <a:xfrm>
            <a:off x="4876800" y="8618217"/>
            <a:ext cx="7162800" cy="1828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en-US" sz="6000" b="0" i="0" u="none" strike="noStrike" spc="600" dirty="0">
              <a:solidFill>
                <a:srgbClr val="4B4B4B"/>
              </a:solidFill>
              <a:latin typeface="Pretendard Bold"/>
            </a:endParaRPr>
          </a:p>
          <a:p>
            <a:pPr algn="ctr"/>
            <a:r>
              <a:rPr lang="zh-CN" altLang="en-US" sz="8800" b="1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谢</a:t>
            </a:r>
            <a:r>
              <a:rPr lang="zh-CN" altLang="en-US" sz="88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谢</a:t>
            </a:r>
            <a:endParaRPr lang="en-US" sz="8800" b="0" i="0" u="none" strike="noStrike" spc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6DC4A2-0758-D34A-6D61-8B67D21CD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29" y="1320499"/>
            <a:ext cx="13335000" cy="666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60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7100" y="1663700"/>
            <a:ext cx="88138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0000" b="0" i="0" u="none" strike="noStrike">
                <a:solidFill>
                  <a:srgbClr val="9BB97C"/>
                </a:solidFill>
                <a:latin typeface="Pretendard Bold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35200" y="431800"/>
            <a:ext cx="2692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4902200"/>
            <a:ext cx="4406900" cy="11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448300" y="4419600"/>
            <a:ext cx="3556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sz="1800" b="0" i="0" u="none" strike="noStrike" dirty="0">
                <a:solidFill>
                  <a:srgbClr val="9BB97C"/>
                </a:solidFill>
                <a:latin typeface="Pretendard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00" y="6604000"/>
            <a:ext cx="4406900" cy="349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ko-KR" altLang="en-US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시장 </a:t>
            </a:r>
            <a:r>
              <a:rPr lang="ko-KR" altLang="en-US" sz="1700" dirty="0" err="1">
                <a:solidFill>
                  <a:srgbClr val="4B4B4B"/>
                </a:solidFill>
                <a:latin typeface="Pretendard Regular"/>
                <a:ea typeface="Pretendard Regular"/>
              </a:rPr>
              <a:t>점유울</a:t>
            </a:r>
            <a:r>
              <a:rPr lang="ko-KR" altLang="en-US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1700" dirty="0" err="1">
                <a:solidFill>
                  <a:srgbClr val="4B4B4B"/>
                </a:solidFill>
                <a:latin typeface="Pretendard Regular"/>
                <a:ea typeface="Pretendard Regular"/>
              </a:rPr>
              <a:t>알리페이</a:t>
            </a:r>
            <a:r>
              <a:rPr lang="en-US" altLang="ko-KR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-</a:t>
            </a:r>
            <a:r>
              <a:rPr lang="ko-KR" altLang="en-US" sz="1700" dirty="0" err="1">
                <a:solidFill>
                  <a:srgbClr val="4B4B4B"/>
                </a:solidFill>
                <a:latin typeface="Pretendard Regular"/>
                <a:ea typeface="Pretendard Regular"/>
              </a:rPr>
              <a:t>위쳇페이</a:t>
            </a:r>
            <a:r>
              <a:rPr lang="ko-KR" altLang="en-US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1700" dirty="0" err="1">
                <a:solidFill>
                  <a:srgbClr val="4B4B4B"/>
                </a:solidFill>
                <a:latin typeface="Pretendard Regular"/>
                <a:ea typeface="Pretendard Regular"/>
              </a:rPr>
              <a:t>양강</a:t>
            </a:r>
            <a:r>
              <a:rPr lang="ko-KR" altLang="en-US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 구도</a:t>
            </a:r>
            <a:r>
              <a:rPr lang="en-US" altLang="ko-KR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)</a:t>
            </a: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sz="17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ko-KR" altLang="en-US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사용성 특징 </a:t>
            </a:r>
            <a:endParaRPr lang="en-US" altLang="ko-KR" sz="17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sz="17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ko-KR" altLang="en-US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대외</a:t>
            </a:r>
            <a:r>
              <a:rPr lang="en-US" altLang="ko-KR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해외 확장 상황 </a:t>
            </a:r>
            <a:endParaRPr lang="en-US" altLang="ko-KR" sz="17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sz="17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ko-KR" altLang="en-US" sz="1700" dirty="0">
                <a:solidFill>
                  <a:srgbClr val="4B4B4B"/>
                </a:solidFill>
                <a:latin typeface="Pretendard Regular"/>
                <a:ea typeface="Pretendard Regular"/>
              </a:rPr>
              <a:t>최근 트렌드 및 변화 </a:t>
            </a:r>
            <a:endParaRPr lang="en-US" altLang="ko-KR" sz="17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sz="17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sz="17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39440"/>
              </a:lnSpc>
            </a:pPr>
            <a:endParaRPr lang="en-US" sz="1700" b="0" i="0" u="none" strike="noStrike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39440"/>
              </a:lnSpc>
            </a:pPr>
            <a:endParaRPr lang="en-US" sz="1700" b="0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2400" y="4457700"/>
            <a:ext cx="42164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3039"/>
              </a:lnSpc>
            </a:pPr>
            <a:r>
              <a:rPr lang="ko-KR" altLang="en-US" sz="2200" spc="-100" dirty="0">
                <a:solidFill>
                  <a:srgbClr val="9BB97C"/>
                </a:solidFill>
                <a:ea typeface="Pretendard SemiBold"/>
              </a:rPr>
              <a:t>시장 환경</a:t>
            </a:r>
            <a:r>
              <a:rPr lang="en-US" altLang="ko-KR" sz="2200" spc="-100" dirty="0">
                <a:solidFill>
                  <a:srgbClr val="9BB97C"/>
                </a:solidFill>
                <a:ea typeface="Pretendard SemiBold"/>
              </a:rPr>
              <a:t> </a:t>
            </a:r>
            <a:r>
              <a:rPr lang="ko-KR" altLang="en-US" sz="2200" spc="-100" dirty="0">
                <a:solidFill>
                  <a:srgbClr val="9BB97C"/>
                </a:solidFill>
                <a:ea typeface="Pretendard SemiBold"/>
              </a:rPr>
              <a:t>조사</a:t>
            </a:r>
            <a:r>
              <a:rPr lang="en-US" altLang="ko-KR" sz="2200" spc="-100" dirty="0">
                <a:solidFill>
                  <a:srgbClr val="9BB97C"/>
                </a:solidFill>
                <a:ea typeface="Pretendard SemiBold"/>
              </a:rPr>
              <a:t>(2024-2025)</a:t>
            </a:r>
            <a:endParaRPr lang="ko-KR" sz="22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4902200"/>
            <a:ext cx="4406900" cy="114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22000" y="4419600"/>
            <a:ext cx="3556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sz="1800" b="0" i="0" u="none" strike="noStrike" dirty="0">
                <a:solidFill>
                  <a:srgbClr val="9BB97C"/>
                </a:solidFill>
                <a:latin typeface="Pretendard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6100" y="6489700"/>
            <a:ext cx="3924300" cy="322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3039"/>
              </a:lnSpc>
            </a:pPr>
            <a:endParaRPr lang="ko-KR" sz="22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0" y="4889500"/>
            <a:ext cx="4406900" cy="12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395700" y="4406900"/>
            <a:ext cx="3556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en-US" sz="1800" b="0" i="0" u="none" strike="noStrike" dirty="0">
                <a:solidFill>
                  <a:srgbClr val="9BB97C"/>
                </a:solidFill>
                <a:latin typeface="Pretendard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95200" y="6527800"/>
            <a:ext cx="4673600" cy="318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9440"/>
              </a:lnSpc>
            </a:pPr>
            <a:endParaRPr lang="en-US" altLang="ko-KR" sz="17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39440"/>
              </a:lnSpc>
            </a:pPr>
            <a:endParaRPr lang="en-US" sz="1700" b="0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369800" y="4445000"/>
            <a:ext cx="57658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3039"/>
              </a:lnSpc>
            </a:pPr>
            <a:endParaRPr lang="en-US" altLang="ko-KR" sz="2000" b="0" i="0" u="none" strike="noStrike" spc="-100" dirty="0">
              <a:solidFill>
                <a:srgbClr val="9BB97C"/>
              </a:solidFill>
              <a:ea typeface="Pretendard SemiBold"/>
            </a:endParaRPr>
          </a:p>
          <a:p>
            <a:pPr lvl="0" algn="l">
              <a:lnSpc>
                <a:spcPct val="73039"/>
              </a:lnSpc>
            </a:pPr>
            <a:r>
              <a:rPr lang="ko-KR" altLang="en-US" sz="2000" b="0" i="0" u="none" strike="noStrike" spc="-100" dirty="0">
                <a:solidFill>
                  <a:srgbClr val="9BB97C"/>
                </a:solidFill>
                <a:ea typeface="Pretendard SemiBold"/>
              </a:rPr>
              <a:t>사용자 경험과 행동으로 발생할 수 있는</a:t>
            </a:r>
            <a:endParaRPr lang="en-US" altLang="ko-KR" sz="2000" b="0" i="0" u="none" strike="noStrike" spc="-100" dirty="0">
              <a:solidFill>
                <a:srgbClr val="9BB97C"/>
              </a:solidFill>
              <a:ea typeface="Pretendard SemiBold"/>
            </a:endParaRPr>
          </a:p>
          <a:p>
            <a:pPr lvl="0" algn="l">
              <a:lnSpc>
                <a:spcPct val="73039"/>
              </a:lnSpc>
            </a:pPr>
            <a:r>
              <a:rPr lang="ko-KR" altLang="en-US" sz="2000" b="0" i="0" u="none" strike="noStrike" spc="-100" dirty="0">
                <a:solidFill>
                  <a:srgbClr val="9BB97C"/>
                </a:solidFill>
                <a:ea typeface="Pretendard SemiBold"/>
              </a:rPr>
              <a:t> </a:t>
            </a:r>
            <a:endParaRPr lang="en-US" altLang="ko-KR" sz="2000" b="0" i="0" u="none" strike="noStrike" spc="-100" dirty="0">
              <a:solidFill>
                <a:srgbClr val="9BB97C"/>
              </a:solidFill>
              <a:ea typeface="Pretendard SemiBold"/>
            </a:endParaRPr>
          </a:p>
          <a:p>
            <a:pPr lvl="0" algn="l">
              <a:lnSpc>
                <a:spcPct val="73039"/>
              </a:lnSpc>
            </a:pPr>
            <a:r>
              <a:rPr lang="ko-KR" altLang="en-US" sz="2000" spc="-100" dirty="0">
                <a:solidFill>
                  <a:srgbClr val="9BB97C"/>
                </a:solidFill>
                <a:ea typeface="Pretendard SemiBold"/>
              </a:rPr>
              <a:t>장단점 </a:t>
            </a:r>
            <a:r>
              <a:rPr lang="en-US" altLang="ko-KR" sz="2000" spc="-100" dirty="0">
                <a:solidFill>
                  <a:srgbClr val="9BB97C"/>
                </a:solidFill>
                <a:ea typeface="Pretendard SemiBold"/>
              </a:rPr>
              <a:t>(2024-~2025)</a:t>
            </a:r>
            <a:endParaRPr lang="ko-KR" sz="2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48300" y="6972300"/>
            <a:ext cx="35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endParaRPr lang="en-US" sz="1800" b="0" i="0" u="none" strike="noStrike" dirty="0">
              <a:solidFill>
                <a:srgbClr val="9BB97C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22400" y="7721600"/>
            <a:ext cx="4559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endParaRPr lang="en-US" sz="1700" b="0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C5C2FD-67A0-F446-186E-DD614E6181FD}"/>
              </a:ext>
            </a:extLst>
          </p:cNvPr>
          <p:cNvSpPr txBox="1"/>
          <p:nvPr/>
        </p:nvSpPr>
        <p:spPr>
          <a:xfrm rot="10800000" flipV="1">
            <a:off x="6858000" y="5433593"/>
            <a:ext cx="4394200" cy="3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73039"/>
              </a:lnSpc>
            </a:pPr>
            <a:r>
              <a:rPr lang="ko-KR" altLang="en-US" sz="2000" b="0" i="0" u="none" strike="noStrike" spc="-100" dirty="0">
                <a:solidFill>
                  <a:srgbClr val="9BB97C"/>
                </a:solidFill>
                <a:ea typeface="Pretendard SemiBold"/>
              </a:rPr>
              <a:t>웹</a:t>
            </a:r>
            <a:r>
              <a:rPr lang="en-US" altLang="ko-KR" sz="2000" b="0" i="0" u="none" strike="noStrike" spc="-100" dirty="0">
                <a:solidFill>
                  <a:srgbClr val="9BB97C"/>
                </a:solidFill>
                <a:ea typeface="Pretendard SemiBold"/>
              </a:rPr>
              <a:t>/</a:t>
            </a:r>
            <a:r>
              <a:rPr lang="ko-KR" altLang="en-US" sz="2000" b="0" i="0" u="none" strike="noStrike" spc="-100" dirty="0">
                <a:solidFill>
                  <a:srgbClr val="9BB97C"/>
                </a:solidFill>
                <a:ea typeface="Pretendard SemiBold"/>
              </a:rPr>
              <a:t>앱 </a:t>
            </a:r>
            <a:r>
              <a:rPr lang="en-US" altLang="ko-KR" sz="2000" b="0" i="0" u="none" strike="noStrike" spc="-100" dirty="0">
                <a:solidFill>
                  <a:srgbClr val="9BB97C"/>
                </a:solidFill>
                <a:ea typeface="Pretendard SemiBold"/>
              </a:rPr>
              <a:t>UI/UX </a:t>
            </a:r>
            <a:r>
              <a:rPr lang="ko-KR" altLang="en-US" sz="2000" b="0" i="0" u="none" strike="noStrike" spc="-100" dirty="0">
                <a:solidFill>
                  <a:srgbClr val="9BB97C"/>
                </a:solidFill>
                <a:ea typeface="Pretendard SemiBold"/>
              </a:rPr>
              <a:t>디자인 트랜드</a:t>
            </a:r>
            <a:r>
              <a:rPr lang="en-US" altLang="ko-KR" sz="2000" b="0" i="0" u="none" strike="noStrike" spc="-100" dirty="0">
                <a:solidFill>
                  <a:srgbClr val="9BB97C"/>
                </a:solidFill>
                <a:ea typeface="Pretendard SemiBold"/>
              </a:rPr>
              <a:t>(2024~2025)</a:t>
            </a:r>
            <a:endParaRPr lang="ko-KR" altLang="ko-KR" sz="2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84E02E-87FA-7B7C-7094-B317735A9197}"/>
              </a:ext>
            </a:extLst>
          </p:cNvPr>
          <p:cNvSpPr txBox="1"/>
          <p:nvPr/>
        </p:nvSpPr>
        <p:spPr>
          <a:xfrm>
            <a:off x="6794500" y="6221820"/>
            <a:ext cx="3962400" cy="1590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en-US" altLang="ko-KR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2024 </a:t>
            </a:r>
            <a:r>
              <a:rPr lang="ko-KR" altLang="en-US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모바일 웹 트랜드 </a:t>
            </a:r>
            <a:r>
              <a:rPr lang="en-US" altLang="ko-KR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(5</a:t>
            </a:r>
            <a:r>
              <a:rPr lang="ko-KR" altLang="en-US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가지</a:t>
            </a:r>
            <a:r>
              <a:rPr lang="en-US" altLang="ko-KR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 </a:t>
            </a:r>
            <a:endParaRPr lang="en-US" altLang="ko-KR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sz="18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en-US" altLang="ko-KR" dirty="0">
                <a:solidFill>
                  <a:srgbClr val="4B4B4B"/>
                </a:solidFill>
                <a:latin typeface="Pretendard Regular"/>
                <a:ea typeface="Pretendard Regular"/>
              </a:rPr>
              <a:t>2025</a:t>
            </a:r>
            <a:r>
              <a:rPr lang="ko-KR" altLang="en-US" dirty="0">
                <a:solidFill>
                  <a:srgbClr val="4B4B4B"/>
                </a:solidFill>
                <a:latin typeface="Pretendard Regular"/>
                <a:ea typeface="Pretendard Regular"/>
              </a:rPr>
              <a:t> 모바일 웹 트랜드 </a:t>
            </a:r>
            <a:r>
              <a:rPr lang="en-US" altLang="ko-KR" dirty="0">
                <a:solidFill>
                  <a:srgbClr val="4B4B4B"/>
                </a:solidFill>
                <a:latin typeface="Pretendard Regular"/>
                <a:ea typeface="Pretendard Regular"/>
              </a:rPr>
              <a:t>(5</a:t>
            </a:r>
            <a:r>
              <a:rPr lang="ko-KR" altLang="en-US" dirty="0">
                <a:solidFill>
                  <a:srgbClr val="4B4B4B"/>
                </a:solidFill>
                <a:latin typeface="Pretendard Regular"/>
                <a:ea typeface="Pretendard Regular"/>
              </a:rPr>
              <a:t>가지</a:t>
            </a:r>
            <a:r>
              <a:rPr lang="en-US" altLang="ko-KR" dirty="0">
                <a:solidFill>
                  <a:srgbClr val="4B4B4B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dirty="0">
                <a:solidFill>
                  <a:srgbClr val="4B4B4B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 </a:t>
            </a:r>
            <a:endParaRPr lang="en-US" altLang="ko-KR" sz="18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sz="1800" dirty="0">
              <a:solidFill>
                <a:srgbClr val="4B4B4B"/>
              </a:solidFill>
              <a:latin typeface="Pretendard Regular"/>
              <a:ea typeface="Pretendard Regula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60FA08-D5E9-F713-F646-92315A502673}"/>
              </a:ext>
            </a:extLst>
          </p:cNvPr>
          <p:cNvSpPr txBox="1"/>
          <p:nvPr/>
        </p:nvSpPr>
        <p:spPr>
          <a:xfrm>
            <a:off x="12369800" y="6259920"/>
            <a:ext cx="9144000" cy="2745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ko-KR" altLang="en-US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복잡하거나 헷갈리지 않아 실패 경험이 적음 </a:t>
            </a:r>
            <a:endParaRPr lang="en-US" altLang="ko-KR" sz="18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ko-KR" altLang="en-US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브랜드의 신뢰도 향상 </a:t>
            </a:r>
            <a:endParaRPr lang="en-US" altLang="ko-KR" sz="18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ko-KR" altLang="en-US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과도한 반복은 피로감 유발 </a:t>
            </a:r>
            <a:endParaRPr lang="en-US" altLang="ko-KR" sz="1800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endParaRPr lang="en-US" altLang="ko-KR" dirty="0">
              <a:solidFill>
                <a:srgbClr val="4B4B4B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Tx/>
              <a:buChar char="-"/>
            </a:pPr>
            <a:r>
              <a:rPr lang="ko-KR" altLang="en-US" sz="1800" dirty="0">
                <a:solidFill>
                  <a:srgbClr val="4B4B4B"/>
                </a:solidFill>
                <a:latin typeface="Pretendard Regular"/>
                <a:ea typeface="Pretendard Regular"/>
              </a:rPr>
              <a:t>기술 오류 시 리스트 향상 </a:t>
            </a:r>
            <a:endParaRPr lang="en-US" altLang="ko-KR" sz="1800" dirty="0">
              <a:solidFill>
                <a:srgbClr val="4B4B4B"/>
              </a:solidFill>
              <a:latin typeface="Pretendard Regular"/>
              <a:ea typeface="Pretendard Regula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9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61" y="25400"/>
            <a:ext cx="11081124" cy="102092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F9F8F7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6000" y="1955800"/>
            <a:ext cx="67183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200" spc="-200" dirty="0">
                <a:solidFill>
                  <a:srgbClr val="FFFBB5"/>
                </a:solidFill>
                <a:latin typeface="Pretendard SemiBold"/>
                <a:ea typeface="Pretendard SemiBold"/>
              </a:rPr>
              <a:t>0</a:t>
            </a:r>
            <a:r>
              <a:rPr lang="en-US" sz="5200" b="0" i="0" u="none" strike="noStrike" spc="-200" dirty="0">
                <a:solidFill>
                  <a:srgbClr val="FFFBB5"/>
                </a:solidFill>
                <a:latin typeface="Pretendard SemiBold"/>
              </a:rPr>
              <a:t>1 :</a:t>
            </a:r>
            <a:r>
              <a:rPr lang="en-US" sz="5200" b="0" i="0" u="none" strike="noStrike" spc="-200" dirty="0">
                <a:solidFill>
                  <a:srgbClr val="F9F8F7"/>
                </a:solidFill>
                <a:latin typeface="Pretendard SemiBold"/>
              </a:rPr>
              <a:t> </a:t>
            </a:r>
            <a:r>
              <a:rPr lang="ko-KR" altLang="en-US" sz="5200" b="0" i="0" u="none" strike="noStrike" spc="-200" dirty="0">
                <a:solidFill>
                  <a:srgbClr val="F9F8F7"/>
                </a:solidFill>
                <a:ea typeface="Pretendard SemiBold"/>
              </a:rPr>
              <a:t>시장 환경 조사</a:t>
            </a:r>
            <a:endParaRPr lang="en-US" altLang="ko-KR" sz="5200" b="0" i="0" u="none" strike="noStrike" spc="-200" dirty="0">
              <a:solidFill>
                <a:srgbClr val="F9F8F7"/>
              </a:solidFill>
              <a:ea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5200" spc="-200" dirty="0">
                <a:solidFill>
                  <a:srgbClr val="F9F8F7"/>
                </a:solidFill>
                <a:ea typeface="Pretendard SemiBold"/>
              </a:rPr>
              <a:t>(2024~2025)</a:t>
            </a:r>
            <a:r>
              <a:rPr lang="ko-KR" altLang="en-US" sz="5200" b="0" i="0" u="none" strike="noStrike" spc="-200" dirty="0">
                <a:solidFill>
                  <a:srgbClr val="F9F8F7"/>
                </a:solidFill>
                <a:ea typeface="Pretendard SemiBold"/>
              </a:rPr>
              <a:t> </a:t>
            </a:r>
            <a:endParaRPr lang="ko-KR" sz="5200" b="0" i="0" u="none" strike="noStrike" spc="-200" dirty="0">
              <a:solidFill>
                <a:srgbClr val="F9F8F7"/>
              </a:solidFill>
              <a:ea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9500" y="7137400"/>
            <a:ext cx="60706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1850"/>
              </a:lnSpc>
            </a:pPr>
            <a:endParaRPr lang="en-US" sz="1800" b="0" i="0" u="none" strike="noStrike" spc="-100" dirty="0">
              <a:solidFill>
                <a:srgbClr val="F9F8F7"/>
              </a:solidFill>
              <a:latin typeface="Pretendard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4385129"/>
            <a:ext cx="47752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17600" y="3594100"/>
            <a:ext cx="2070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2000" b="0" i="0" u="none" strike="noStrike" dirty="0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2000" b="0" i="0" u="none" strike="noStrike" dirty="0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FFFBB5"/>
                </a:solidFill>
                <a:ea typeface="Pretendard Semi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33700" y="3741964"/>
            <a:ext cx="2882900" cy="5506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>
                <a:solidFill>
                  <a:srgbClr val="FFFBB5"/>
                </a:solidFill>
                <a:ea typeface="Pretendard SemiBold"/>
              </a:rPr>
              <a:t>기간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dirty="0">
                <a:solidFill>
                  <a:srgbClr val="FFFBB5"/>
                </a:solidFill>
                <a:latin typeface="Pretendard Light"/>
              </a:rPr>
              <a:t>07.07-07.09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Light"/>
              </a:rPr>
              <a:t>  </a:t>
            </a:r>
            <a:r>
              <a:rPr lang="ko-KR" sz="1400" b="0" i="0" u="none" strike="noStrike" dirty="0" err="1">
                <a:solidFill>
                  <a:srgbClr val="FFFBB5"/>
                </a:solidFill>
                <a:ea typeface="Pretendard Light"/>
              </a:rPr>
              <a:t>ㅣ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Light"/>
              </a:rPr>
              <a:t> 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1400" b="0" i="0" u="none" strike="noStrike" dirty="0">
                <a:solidFill>
                  <a:srgbClr val="FFFBB5"/>
                </a:solidFill>
                <a:ea typeface="Pretendard SemiBold"/>
              </a:rPr>
              <a:t>기여도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Light"/>
              </a:rPr>
              <a:t>100%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4700" y="431800"/>
            <a:ext cx="288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F9F8F7"/>
                </a:solidFill>
                <a:ea typeface="Playfair Display Medium"/>
              </a:rPr>
              <a:t>ⓒ</a:t>
            </a:r>
            <a:r>
              <a:rPr lang="en-US" sz="1600" b="0" i="0" u="none" strike="noStrike" spc="100" dirty="0">
                <a:solidFill>
                  <a:srgbClr val="F9F8F7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F9F8F7"/>
                </a:solidFill>
                <a:latin typeface="Tiro Bangla Regular"/>
              </a:rPr>
              <a:t>(  2025  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6007100"/>
            <a:ext cx="2603500" cy="787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141200" y="6070600"/>
            <a:ext cx="5435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간편하고 익숙한 결제 수단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언어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문화 장벽 없는 사용</a:t>
            </a:r>
            <a:endParaRPr lang="en-US" altLang="ko-KR" sz="1700" dirty="0">
              <a:solidFill>
                <a:srgbClr val="4B4B4B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안전한 결제 흐름 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61500" y="6197600"/>
            <a:ext cx="154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9BB97C"/>
                </a:solidFill>
                <a:ea typeface="Pretendard SemiBold"/>
              </a:rPr>
              <a:t>고객</a:t>
            </a:r>
            <a:r>
              <a:rPr lang="en-US" sz="2100" b="0" i="0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9BB97C"/>
                </a:solidFill>
                <a:ea typeface="Pretendard SemiBold"/>
              </a:rPr>
              <a:t>니즈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7277100"/>
            <a:ext cx="2603500" cy="787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141200" y="7340600"/>
            <a:ext cx="5435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방한 중국인 관광객 수요 회복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스마트시티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  <a:ea typeface="Pretendard Light"/>
              </a:rPr>
              <a:t>.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스마트 교통 정책 </a:t>
            </a:r>
            <a:endParaRPr lang="en-US" altLang="ko-KR" sz="1700" dirty="0">
              <a:solidFill>
                <a:srgbClr val="4B4B4B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  <a:ea typeface="Pretendard Light"/>
              </a:rPr>
              <a:t>데이터 기반 추가 가치 창출 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7500" y="7493000"/>
            <a:ext cx="207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9F8F7"/>
                </a:solidFill>
                <a:ea typeface="Pretendard SemiBold"/>
              </a:rPr>
              <a:t>문제</a:t>
            </a:r>
            <a:r>
              <a:rPr lang="en-US" sz="2000" b="0" i="0" u="none" strike="noStrike">
                <a:solidFill>
                  <a:srgbClr val="F9F8F7"/>
                </a:solidFill>
                <a:latin typeface="Pretendard SemiBold"/>
              </a:rPr>
              <a:t> OR </a:t>
            </a:r>
            <a:r>
              <a:rPr lang="ko-KR" sz="2000" b="0" i="0" u="none" strike="noStrike">
                <a:solidFill>
                  <a:srgbClr val="F9F8F7"/>
                </a:solidFill>
                <a:ea typeface="Pretendard SemiBold"/>
              </a:rPr>
              <a:t>기회상황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8559800"/>
            <a:ext cx="26035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141200" y="8623300"/>
            <a:ext cx="5435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서울 지하철 일부 </a:t>
            </a:r>
            <a:r>
              <a:rPr lang="ko-KR" altLang="en-US" sz="1700" b="0" i="0" u="none" strike="noStrike" dirty="0" err="1">
                <a:solidFill>
                  <a:srgbClr val="4B4B4B"/>
                </a:solidFill>
                <a:ea typeface="Pretendard Light"/>
              </a:rPr>
              <a:t>위쳇페이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/ </a:t>
            </a:r>
            <a:r>
              <a:rPr lang="ko-KR" altLang="en-US" sz="1700" b="0" i="0" u="none" strike="noStrike" dirty="0" err="1">
                <a:solidFill>
                  <a:srgbClr val="4B4B4B"/>
                </a:solidFill>
                <a:ea typeface="Pretendard Light"/>
              </a:rPr>
              <a:t>알리페이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 시범 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국내 간편결제 서비스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  <a:ea typeface="Pretendard Light"/>
              </a:rPr>
              <a:t>(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카카오페이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  <a:ea typeface="Pretendard Light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네이버페이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  <a:ea typeface="Pretendard Light"/>
              </a:rPr>
              <a:t>)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  <a:ea typeface="Pretendard Light"/>
              </a:rPr>
              <a:t>글로벌 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/>
                <a:ea typeface="Pretendard Light"/>
              </a:rPr>
              <a:t>QR 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  <a:ea typeface="Pretendard Light"/>
              </a:rPr>
              <a:t>결제 인프라 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61500" y="8763000"/>
            <a:ext cx="154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9BB97C"/>
                </a:solidFill>
                <a:ea typeface="Pretendard SemiBold"/>
              </a:rPr>
              <a:t>비교대상</a:t>
            </a:r>
            <a:r>
              <a:rPr lang="en-US" sz="21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96577A-DD8F-F354-35EE-850AE3B2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4787290"/>
            <a:ext cx="6188635" cy="50852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6D4EF0-2FC2-2ABE-847F-EC708F161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61" y="0"/>
            <a:ext cx="11081124" cy="552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82800" y="330200"/>
            <a:ext cx="2770841" cy="2920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282700"/>
            <a:ext cx="147701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200" dirty="0">
                <a:solidFill>
                  <a:srgbClr val="9BB97C"/>
                </a:solidFill>
                <a:ea typeface="Pretendard SemiBold"/>
              </a:rPr>
              <a:t>결과물</a:t>
            </a: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0" i="0" u="none" strike="noStrike" spc="-200" dirty="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시장 환경 조사 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77900" y="5664200"/>
            <a:ext cx="51054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30500" y="4102100"/>
            <a:ext cx="3416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500" b="0" i="0" u="none" strike="noStrike" dirty="0">
                <a:solidFill>
                  <a:srgbClr val="4B4B4B"/>
                </a:solidFill>
                <a:ea typeface="Pretendard Light"/>
              </a:rPr>
              <a:t>외국인</a:t>
            </a:r>
            <a:r>
              <a:rPr lang="en-US" altLang="ko-KR" sz="1500" b="0" i="0" u="none" strike="noStrike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500" b="0" i="0" u="none" strike="noStrike" dirty="0">
                <a:solidFill>
                  <a:srgbClr val="4B4B4B"/>
                </a:solidFill>
                <a:ea typeface="Pretendard Light"/>
              </a:rPr>
              <a:t>특히 중국인</a:t>
            </a:r>
            <a:r>
              <a:rPr lang="en-US" altLang="ko-KR" sz="1500" b="0" i="0" u="none" strike="noStrike" dirty="0">
                <a:solidFill>
                  <a:srgbClr val="4B4B4B"/>
                </a:solidFill>
                <a:ea typeface="Pretendard Light"/>
              </a:rPr>
              <a:t>) </a:t>
            </a:r>
            <a:r>
              <a:rPr lang="ko-KR" altLang="en-US" sz="1500" b="0" i="0" u="none" strike="noStrike" dirty="0">
                <a:solidFill>
                  <a:srgbClr val="4B4B4B"/>
                </a:solidFill>
                <a:ea typeface="Pretendard Light"/>
              </a:rPr>
              <a:t>관광객의 결제 불편 해소 </a:t>
            </a:r>
            <a:endParaRPr lang="en-US" altLang="ko-KR" sz="15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endParaRPr lang="en-US" sz="1500" dirty="0">
              <a:solidFill>
                <a:srgbClr val="4B4B4B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500" dirty="0">
                <a:solidFill>
                  <a:srgbClr val="4B4B4B"/>
                </a:solidFill>
                <a:latin typeface="Pretendard Light"/>
                <a:ea typeface="Pretendard Light"/>
              </a:rPr>
              <a:t>지하철 발권</a:t>
            </a:r>
            <a:r>
              <a:rPr lang="en-US" altLang="ko-KR" sz="1500" dirty="0">
                <a:solidFill>
                  <a:srgbClr val="4B4B4B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dirty="0">
                <a:solidFill>
                  <a:srgbClr val="4B4B4B"/>
                </a:solidFill>
                <a:latin typeface="Pretendard Light"/>
                <a:ea typeface="Pretendard Light"/>
              </a:rPr>
              <a:t>충전 시스템의 언어 문화 장벽 해결 </a:t>
            </a:r>
            <a:endParaRPr lang="en-US" sz="1500" dirty="0">
              <a:solidFill>
                <a:srgbClr val="4B4B4B"/>
              </a:solidFill>
              <a:latin typeface="Pretendard Light"/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5664200"/>
            <a:ext cx="4965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현금 신용카드 환전 문제 없이 익숙한 모바일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QR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결제 지원으로 스트레스 감소 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3848100"/>
            <a:ext cx="1219200" cy="1219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30500" y="3568700"/>
            <a:ext cx="226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문제해결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28700" y="3314700"/>
            <a:ext cx="50546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41400" y="2654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>
                <a:solidFill>
                  <a:srgbClr val="9BB97C"/>
                </a:solidFill>
                <a:latin typeface="Pretendard Bold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77900" y="6413500"/>
            <a:ext cx="5105400" cy="660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90600" y="6578600"/>
            <a:ext cx="4749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복잡한 구매 단계 축소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,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다국어 지원 없이도 </a:t>
            </a:r>
            <a:r>
              <a:rPr lang="ko-KR" altLang="en-US" sz="1700" b="0" i="0" u="none" strike="noStrike" dirty="0" err="1">
                <a:solidFill>
                  <a:srgbClr val="4B4B4B"/>
                </a:solidFill>
                <a:ea typeface="Pretendard Light"/>
              </a:rPr>
              <a:t>위쳇</a:t>
            </a:r>
            <a:r>
              <a:rPr lang="ko-KR" altLang="en-US" sz="1700" dirty="0" err="1">
                <a:solidFill>
                  <a:srgbClr val="4B4B4B"/>
                </a:solidFill>
                <a:ea typeface="Pretendard Light"/>
              </a:rPr>
              <a:t>페이</a:t>
            </a:r>
            <a:r>
              <a:rPr lang="ko-KR" altLang="en-US" sz="1700" dirty="0">
                <a:solidFill>
                  <a:srgbClr val="4B4B4B"/>
                </a:solidFill>
                <a:ea typeface="Pretendard Light"/>
              </a:rPr>
              <a:t> 앱으로 바로 결제 가능 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6562271" y="5664200"/>
            <a:ext cx="5105400" cy="660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331200" y="3733807"/>
            <a:ext cx="3416300" cy="15747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altLang="ko-KR" sz="1500" b="0" i="0" u="none" strike="noStrike" dirty="0">
                <a:solidFill>
                  <a:srgbClr val="4B4B4B"/>
                </a:solidFill>
                <a:ea typeface="Pretendard Light"/>
              </a:rPr>
              <a:t>QR </a:t>
            </a:r>
            <a:r>
              <a:rPr lang="ko-KR" altLang="en-US" sz="1500" b="0" i="0" u="none" strike="noStrike" dirty="0">
                <a:solidFill>
                  <a:srgbClr val="4B4B4B"/>
                </a:solidFill>
                <a:ea typeface="Pretendard Light"/>
              </a:rPr>
              <a:t>결제 도입으로 결제 속도 단축 </a:t>
            </a:r>
            <a:endParaRPr lang="en-US" altLang="ko-KR" sz="15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endParaRPr lang="en-US" sz="1500" dirty="0">
              <a:solidFill>
                <a:srgbClr val="4B4B4B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500" b="0" i="0" u="none" strike="noStrike" dirty="0">
                <a:solidFill>
                  <a:srgbClr val="4B4B4B"/>
                </a:solidFill>
                <a:latin typeface="Pretendard Light"/>
                <a:ea typeface="Pretendard Light"/>
              </a:rPr>
              <a:t>운영 데이터 수집</a:t>
            </a:r>
            <a:r>
              <a:rPr lang="en-US" altLang="ko-KR" sz="1500" b="0" i="0" u="none" strike="noStrike" dirty="0">
                <a:solidFill>
                  <a:srgbClr val="4B4B4B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b="0" i="0" u="none" strike="noStrike" dirty="0">
                <a:solidFill>
                  <a:srgbClr val="4B4B4B"/>
                </a:solidFill>
                <a:latin typeface="Pretendard Light"/>
                <a:ea typeface="Pretendard Light"/>
              </a:rPr>
              <a:t>활용 고도화</a:t>
            </a:r>
            <a:endParaRPr lang="en-US" sz="15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78600" y="5816600"/>
            <a:ext cx="4762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줄서기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현금처리 시간 최소화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/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혼잡 시간대 </a:t>
            </a:r>
            <a:r>
              <a:rPr lang="ko-KR" altLang="en-US" sz="1700" b="0" i="0" u="none" strike="noStrike" dirty="0" err="1">
                <a:solidFill>
                  <a:srgbClr val="4B4B4B"/>
                </a:solidFill>
                <a:ea typeface="Pretendard Light"/>
              </a:rPr>
              <a:t>대기열</a:t>
            </a:r>
            <a:r>
              <a:rPr lang="ko-KR" altLang="en-US" sz="1700" dirty="0">
                <a:solidFill>
                  <a:srgbClr val="4B4B4B"/>
                </a:solidFill>
                <a:ea typeface="Pretendard Light"/>
              </a:rPr>
              <a:t> 완화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3848100"/>
            <a:ext cx="1219200" cy="1219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331200" y="3568700"/>
            <a:ext cx="226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생산성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증가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6629400" y="3314700"/>
            <a:ext cx="50546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642100" y="2654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>
                <a:solidFill>
                  <a:srgbClr val="9BB97C"/>
                </a:solidFill>
                <a:latin typeface="Pretendard Bold"/>
              </a:rPr>
              <a:t>02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6578600" y="6413500"/>
            <a:ext cx="5105400" cy="660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578600" y="6477000"/>
            <a:ext cx="476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외국인 이용 패턴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,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이동 동선 분석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– </a:t>
            </a:r>
            <a:r>
              <a:rPr lang="ko-KR" altLang="en-US" sz="1700" dirty="0">
                <a:solidFill>
                  <a:srgbClr val="4B4B4B"/>
                </a:solidFill>
                <a:ea typeface="Pretendard Light"/>
              </a:rPr>
              <a:t>스마트 관광</a:t>
            </a:r>
            <a:r>
              <a:rPr lang="en-US" altLang="ko-KR" sz="1700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ea typeface="Pretendard Light"/>
              </a:rPr>
              <a:t>상권 연계로 생산성 극대화 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2179300" y="5664200"/>
            <a:ext cx="5105400" cy="660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931900" y="4045856"/>
            <a:ext cx="3416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500" dirty="0">
                <a:solidFill>
                  <a:srgbClr val="4B4B4B"/>
                </a:solidFill>
                <a:ea typeface="Pretendard Light"/>
              </a:rPr>
              <a:t>상권</a:t>
            </a:r>
            <a:r>
              <a:rPr lang="en-US" altLang="ko-KR" sz="1500" dirty="0">
                <a:solidFill>
                  <a:srgbClr val="4B4B4B"/>
                </a:solidFill>
                <a:ea typeface="Pretendard Light"/>
              </a:rPr>
              <a:t>,</a:t>
            </a:r>
            <a:r>
              <a:rPr lang="ko-KR" altLang="en-US" sz="1500" dirty="0">
                <a:solidFill>
                  <a:srgbClr val="4B4B4B"/>
                </a:solidFill>
                <a:ea typeface="Pretendard Light"/>
              </a:rPr>
              <a:t>관광지와의 제휴 협상</a:t>
            </a:r>
            <a:endParaRPr lang="en-US" altLang="ko-KR" sz="15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endParaRPr lang="en-US" altLang="ko-KR" sz="15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500" dirty="0">
                <a:solidFill>
                  <a:srgbClr val="4B4B4B"/>
                </a:solidFill>
                <a:latin typeface="Pretendard Light"/>
                <a:ea typeface="Pretendard Light"/>
              </a:rPr>
              <a:t>사용자 피드백 소통 채널 마련</a:t>
            </a:r>
            <a:r>
              <a:rPr lang="en-US" sz="1500" b="0" i="0" u="none" strike="noStrike" dirty="0">
                <a:solidFill>
                  <a:srgbClr val="4B4B4B"/>
                </a:solidFill>
                <a:latin typeface="Pretendard Light"/>
              </a:rPr>
              <a:t>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98400" y="5816600"/>
            <a:ext cx="434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en-US" altLang="ko-KR" sz="1700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848100"/>
            <a:ext cx="1219200" cy="1219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7162800"/>
            <a:ext cx="5105400" cy="27559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1" name="TextBox 31"/>
          <p:cNvSpPr txBox="1"/>
          <p:nvPr/>
        </p:nvSpPr>
        <p:spPr>
          <a:xfrm>
            <a:off x="13931900" y="3568700"/>
            <a:ext cx="287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의사소통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/ </a:t>
            </a: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협상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2230100" y="3314700"/>
            <a:ext cx="50546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242800" y="2654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>
                <a:solidFill>
                  <a:srgbClr val="9BB97C"/>
                </a:solidFill>
                <a:latin typeface="Pretendard Bold"/>
              </a:rPr>
              <a:t>03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2179300" y="6413500"/>
            <a:ext cx="5105400" cy="660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0" y="4076700"/>
            <a:ext cx="749300" cy="749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4165600"/>
            <a:ext cx="558800" cy="571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800" y="4178300"/>
            <a:ext cx="609600" cy="5588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268200" y="6547766"/>
            <a:ext cx="5105400" cy="3725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이용객 대상 다국어 설문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(VOC-Voice of Customer)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시스템 구축</a:t>
            </a:r>
            <a:r>
              <a:rPr lang="en-US" altLang="ko-KR" sz="1700" dirty="0">
                <a:solidFill>
                  <a:srgbClr val="4B4B4B"/>
                </a:solidFill>
                <a:ea typeface="Pretendard Light"/>
              </a:rPr>
              <a:t> – </a:t>
            </a:r>
            <a:r>
              <a:rPr lang="ko-KR" altLang="en-US" sz="1700" dirty="0">
                <a:solidFill>
                  <a:srgbClr val="4B4B4B"/>
                </a:solidFill>
                <a:ea typeface="Pretendard Light"/>
              </a:rPr>
              <a:t>서비스 품질 개선 즉시 반영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D058D6-1ED4-3B3E-040D-684BD3D79443}"/>
              </a:ext>
            </a:extLst>
          </p:cNvPr>
          <p:cNvSpPr txBox="1"/>
          <p:nvPr/>
        </p:nvSpPr>
        <p:spPr>
          <a:xfrm flipH="1">
            <a:off x="12179300" y="5544466"/>
            <a:ext cx="4762500" cy="89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en-US" altLang="ko-KR" sz="1800" b="0" i="0" u="none" strike="noStrike" dirty="0">
                <a:solidFill>
                  <a:srgbClr val="4B4B4B"/>
                </a:solidFill>
                <a:ea typeface="Pretendard Light"/>
              </a:rPr>
              <a:t>QR </a:t>
            </a: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결제 이용자 대상 연계 할인</a:t>
            </a:r>
            <a:r>
              <a:rPr lang="en-US" altLang="ko-KR" sz="1800" b="0" i="0" u="none" strike="noStrike" dirty="0">
                <a:solidFill>
                  <a:srgbClr val="4B4B4B"/>
                </a:solidFill>
                <a:ea typeface="Pretendard Light"/>
              </a:rPr>
              <a:t>.</a:t>
            </a: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마케팅 협의</a:t>
            </a:r>
            <a:r>
              <a:rPr lang="en-US" altLang="ko-KR" sz="1800" b="0" i="0" u="none" strike="noStrike" dirty="0">
                <a:solidFill>
                  <a:srgbClr val="4B4B4B"/>
                </a:solidFill>
                <a:ea typeface="Pretendard Light"/>
              </a:rPr>
              <a:t>-</a:t>
            </a:r>
            <a:r>
              <a:rPr lang="ko-KR" altLang="en-US" sz="1800" b="0" i="0" u="none" strike="noStrike" dirty="0">
                <a:solidFill>
                  <a:srgbClr val="4B4B4B"/>
                </a:solidFill>
                <a:ea typeface="Pretendard Light"/>
              </a:rPr>
              <a:t>지역 상생 모델 창출 </a:t>
            </a:r>
            <a:endParaRPr lang="ko-KR" altLang="ko-KR" sz="18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1B8EB3B-99BB-65EB-F1B6-93B7F1BC10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1" y="7213600"/>
            <a:ext cx="5091792" cy="2705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0E6C686-EBC6-D422-045C-BB211AC86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7226299"/>
            <a:ext cx="5105400" cy="27559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49500" y="431800"/>
            <a:ext cx="2578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282700"/>
            <a:ext cx="147701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200" dirty="0">
                <a:solidFill>
                  <a:srgbClr val="9BB97C"/>
                </a:solidFill>
                <a:ea typeface="Pretendard SemiBold"/>
              </a:rPr>
              <a:t>결과물</a:t>
            </a: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: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시장 환경 조사 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51600" y="2540000"/>
            <a:ext cx="9105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ko-KR" altLang="en-US" sz="1700" b="0" i="0" u="none" strike="noStrike" spc="-100" dirty="0">
                <a:solidFill>
                  <a:srgbClr val="4B4B4B"/>
                </a:solidFill>
                <a:ea typeface="Pretendard Light"/>
              </a:rPr>
              <a:t>편리성 </a:t>
            </a:r>
            <a:r>
              <a:rPr lang="en-US" altLang="ko-KR" sz="1700" b="0" i="0" u="none" strike="noStrike" spc="-100" dirty="0">
                <a:solidFill>
                  <a:srgbClr val="4B4B4B"/>
                </a:solidFill>
                <a:ea typeface="Pretendard Light"/>
              </a:rPr>
              <a:t>/ </a:t>
            </a:r>
            <a:r>
              <a:rPr lang="ko-KR" altLang="en-US" sz="1700" b="0" i="0" u="none" strike="noStrike" spc="-100" dirty="0">
                <a:solidFill>
                  <a:srgbClr val="4B4B4B"/>
                </a:solidFill>
                <a:ea typeface="Pretendard Light"/>
              </a:rPr>
              <a:t>익숙함 </a:t>
            </a:r>
            <a:r>
              <a:rPr lang="en-US" altLang="ko-KR" sz="1700" b="0" i="0" u="none" strike="noStrike" spc="-100" dirty="0">
                <a:solidFill>
                  <a:srgbClr val="4B4B4B"/>
                </a:solidFill>
                <a:ea typeface="Pretendard Light"/>
              </a:rPr>
              <a:t>/ </a:t>
            </a:r>
            <a:r>
              <a:rPr lang="ko-KR" altLang="en-US" sz="1700" b="0" i="0" u="none" strike="noStrike" spc="-100" dirty="0">
                <a:solidFill>
                  <a:srgbClr val="4B4B4B"/>
                </a:solidFill>
                <a:ea typeface="Pretendard Light"/>
              </a:rPr>
              <a:t>다국어 없음 </a:t>
            </a:r>
            <a:r>
              <a:rPr lang="en-US" altLang="ko-KR" sz="1700" b="0" i="0" u="none" strike="noStrike" spc="-100" dirty="0">
                <a:solidFill>
                  <a:srgbClr val="4B4B4B"/>
                </a:solidFill>
                <a:ea typeface="Pretendard Light"/>
              </a:rPr>
              <a:t>/ QR</a:t>
            </a:r>
            <a:r>
              <a:rPr lang="ko-KR" altLang="en-US" sz="1700" b="0" i="0" u="none" strike="noStrike" spc="-100" dirty="0">
                <a:solidFill>
                  <a:srgbClr val="4B4B4B"/>
                </a:solidFill>
                <a:ea typeface="Pretendard Light"/>
              </a:rPr>
              <a:t>중심 </a:t>
            </a:r>
            <a:r>
              <a:rPr lang="en-US" altLang="ko-KR" sz="1700" b="0" i="0" u="none" strike="noStrike" spc="-100" dirty="0">
                <a:solidFill>
                  <a:srgbClr val="4B4B4B"/>
                </a:solidFill>
                <a:ea typeface="Pretendard Light"/>
              </a:rPr>
              <a:t>/ </a:t>
            </a:r>
            <a:r>
              <a:rPr lang="ko-KR" altLang="en-US" sz="1700" b="0" i="0" u="none" strike="noStrike" spc="-100" dirty="0">
                <a:solidFill>
                  <a:srgbClr val="4B4B4B"/>
                </a:solidFill>
                <a:ea typeface="Pretendard Light"/>
              </a:rPr>
              <a:t>안전 신뢰 </a:t>
            </a:r>
            <a:endParaRPr lang="en-US" sz="1700" b="0" i="0" u="none" strike="noStrike" spc="-100" dirty="0">
              <a:solidFill>
                <a:srgbClr val="4B4B4B"/>
              </a:solidFill>
              <a:latin typeface="Pretendard Ligh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806700"/>
            <a:ext cx="2806700" cy="520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89300" y="2867480"/>
            <a:ext cx="2438400" cy="2954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F9F8F7"/>
                </a:solidFill>
                <a:latin typeface="Pretendard SemiBold"/>
              </a:rPr>
              <a:t># </a:t>
            </a:r>
            <a:r>
              <a:rPr lang="ko-KR" altLang="en-US" sz="1800" b="0" i="0" u="none" strike="noStrike" dirty="0">
                <a:solidFill>
                  <a:srgbClr val="F9F8F7"/>
                </a:solidFill>
                <a:ea typeface="Pretendard SemiBold"/>
              </a:rPr>
              <a:t>고객 니즈</a:t>
            </a:r>
            <a:endParaRPr lang="ko-KR" sz="1800" b="0" i="0" u="none" strike="noStrike" dirty="0">
              <a:solidFill>
                <a:srgbClr val="F9F8F7"/>
              </a:solidFill>
              <a:ea typeface="Pretendard Semi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0" y="6629400"/>
            <a:ext cx="85217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97200" y="8534400"/>
            <a:ext cx="4622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문화 장벽 해소 </a:t>
            </a:r>
            <a:endParaRPr lang="en-US" altLang="ko-KR" sz="1600" b="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QR </a:t>
            </a: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인식 실패 리스크 최소화 </a:t>
            </a:r>
            <a:endParaRPr lang="en-US" altLang="ko-KR" sz="1600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결제 오류 대응</a:t>
            </a:r>
            <a:endParaRPr lang="en-US" altLang="ko-KR" sz="1600" b="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보안</a:t>
            </a: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개인정보 보호 </a:t>
            </a:r>
            <a:endParaRPr lang="en-US" sz="1600" b="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3000" y="8597900"/>
            <a:ext cx="1524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9BB97C"/>
                </a:solidFill>
                <a:ea typeface="Pretendard SemiBold"/>
              </a:rPr>
              <a:t>문제해결</a:t>
            </a:r>
            <a:r>
              <a:rPr lang="en-US" sz="2100" b="0" i="0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9BB97C"/>
                </a:solidFill>
                <a:ea typeface="Pretendard SemiBold"/>
              </a:rPr>
              <a:t>액션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84100" y="5143500"/>
            <a:ext cx="43561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발권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충전 절차 간소화 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 - QR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로 즉시 탑승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 (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직원 </a:t>
            </a:r>
            <a:r>
              <a:rPr lang="ko-KR" altLang="en-US" sz="1600" dirty="0" err="1">
                <a:solidFill>
                  <a:srgbClr val="4B4B4B"/>
                </a:solidFill>
                <a:ea typeface="Pretendard Light"/>
              </a:rPr>
              <a:t>발권기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 운영 부담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)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데이터 수집 효율화 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 - 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이동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,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결제 데이터 자동 집계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예측 운영 가능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) </a:t>
            </a:r>
            <a:endParaRPr lang="en-US" sz="16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592050" y="7899400"/>
            <a:ext cx="4660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16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 협력 체계 구축 </a:t>
            </a:r>
            <a:endParaRPr lang="en-US" altLang="ko-KR" sz="1600" b="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-</a:t>
            </a: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부산교통공사</a:t>
            </a: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ko-KR" altLang="en-US" sz="1600" dirty="0" err="1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위쳇페이</a:t>
            </a: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상권 파트너 </a:t>
            </a: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MOU</a:t>
            </a: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 협상</a:t>
            </a:r>
            <a:endParaRPr lang="en-US" altLang="ko-KR" sz="1600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관광지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상권 연계 제휴 </a:t>
            </a:r>
            <a:endParaRPr lang="en-US" altLang="ko-KR" sz="1600" b="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-- QR</a:t>
            </a: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 대상 할인</a:t>
            </a: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이벤트 설계</a:t>
            </a: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지역 상생</a:t>
            </a: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sz="1600" b="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4089400"/>
            <a:ext cx="3263900" cy="2336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4381500"/>
            <a:ext cx="2565400" cy="469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623800" y="4432300"/>
            <a:ext cx="229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F9F8F7"/>
                </a:solidFill>
                <a:ea typeface="Pretendard SemiBold"/>
              </a:rPr>
              <a:t>생산성</a:t>
            </a:r>
            <a:r>
              <a:rPr lang="en-US" sz="1800" b="0" i="0" u="none" strike="noStrike" dirty="0">
                <a:solidFill>
                  <a:srgbClr val="F9F8F7"/>
                </a:solidFill>
                <a:latin typeface="Pretendard SemiBold"/>
              </a:rPr>
              <a:t> </a:t>
            </a:r>
            <a:r>
              <a:rPr lang="ko-KR" sz="1800" b="0" i="0" u="none" strike="noStrike" dirty="0">
                <a:solidFill>
                  <a:srgbClr val="F9F8F7"/>
                </a:solidFill>
                <a:ea typeface="Pretendard SemiBold"/>
              </a:rPr>
              <a:t>증가</a:t>
            </a:r>
            <a:r>
              <a:rPr lang="en-US" sz="1800" b="0" i="0" u="none" strike="noStrike" dirty="0">
                <a:solidFill>
                  <a:srgbClr val="F9F8F7"/>
                </a:solidFill>
                <a:latin typeface="Pretendard SemiBold"/>
              </a:rPr>
              <a:t> </a:t>
            </a:r>
            <a:r>
              <a:rPr lang="ko-KR" sz="1800" b="0" i="0" u="none" strike="noStrike" dirty="0">
                <a:solidFill>
                  <a:srgbClr val="F9F8F7"/>
                </a:solidFill>
                <a:ea typeface="Pretendard SemiBold"/>
              </a:rPr>
              <a:t>액션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7124700"/>
            <a:ext cx="2565400" cy="469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623800" y="7188200"/>
            <a:ext cx="229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F9F8F7"/>
                </a:solidFill>
                <a:ea typeface="Pretendard SemiBold"/>
              </a:rPr>
              <a:t>의사소통</a:t>
            </a:r>
            <a:r>
              <a:rPr lang="en-US" sz="1800" b="0" i="0" u="none" strike="noStrike">
                <a:solidFill>
                  <a:srgbClr val="F9F8F7"/>
                </a:solidFill>
                <a:latin typeface="Pretendard SemiBold"/>
              </a:rPr>
              <a:t> / </a:t>
            </a:r>
            <a:r>
              <a:rPr lang="ko-KR" sz="1800" b="0" i="0" u="none" strike="noStrike">
                <a:solidFill>
                  <a:srgbClr val="F9F8F7"/>
                </a:solidFill>
                <a:ea typeface="Pretendard SemiBold"/>
              </a:rPr>
              <a:t>협상</a:t>
            </a:r>
            <a:r>
              <a:rPr lang="en-US" sz="1800" b="0" i="0" u="none" strike="noStrike">
                <a:solidFill>
                  <a:srgbClr val="F9F8F7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F9F8F7"/>
                </a:solidFill>
                <a:ea typeface="Pretendard SemiBold"/>
              </a:rPr>
              <a:t>액션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F314B2-4860-31D7-9D74-55FAE13E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4280499"/>
            <a:ext cx="6451600" cy="35962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65FC32B-2EB6-1FF9-3A59-6BEAE37C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101" y="7065261"/>
            <a:ext cx="3302000" cy="2277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9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 dirty="0">
                <a:solidFill>
                  <a:srgbClr val="F9F8F7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6000" y="1498600"/>
            <a:ext cx="67183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200" spc="-200" dirty="0">
                <a:solidFill>
                  <a:srgbClr val="FFFBB5"/>
                </a:solidFill>
                <a:latin typeface="Pretendard SemiBold"/>
                <a:ea typeface="Pretendard SemiBold"/>
              </a:rPr>
              <a:t>02</a:t>
            </a:r>
            <a:r>
              <a:rPr lang="en-US" sz="5200" b="0" i="0" u="none" strike="noStrike" spc="-200" dirty="0">
                <a:solidFill>
                  <a:srgbClr val="FFFBB5"/>
                </a:solidFill>
                <a:latin typeface="Pretendard SemiBold"/>
              </a:rPr>
              <a:t> : </a:t>
            </a:r>
            <a:r>
              <a:rPr lang="ko-KR" altLang="en-US" sz="5200" spc="-200" dirty="0">
                <a:solidFill>
                  <a:srgbClr val="F9F8F7"/>
                </a:solidFill>
                <a:latin typeface="Pretendard SemiBold"/>
                <a:ea typeface="Pretendard SemiBold"/>
              </a:rPr>
              <a:t>웹</a:t>
            </a:r>
            <a:r>
              <a:rPr lang="en-US" altLang="ko-KR" sz="5200" spc="-200" dirty="0">
                <a:solidFill>
                  <a:srgbClr val="F9F8F7"/>
                </a:solidFill>
                <a:latin typeface="Pretendard SemiBold"/>
                <a:ea typeface="Pretendard SemiBold"/>
              </a:rPr>
              <a:t>/</a:t>
            </a:r>
            <a:r>
              <a:rPr lang="ko-KR" altLang="en-US" sz="5200" spc="-200" dirty="0">
                <a:solidFill>
                  <a:srgbClr val="F9F8F7"/>
                </a:solidFill>
                <a:latin typeface="Pretendard SemiBold"/>
                <a:ea typeface="Pretendard SemiBold"/>
              </a:rPr>
              <a:t>앱</a:t>
            </a:r>
            <a:r>
              <a:rPr lang="en-US" altLang="ko-KR" sz="5200" spc="-200" dirty="0">
                <a:solidFill>
                  <a:srgbClr val="F9F8F7"/>
                </a:solidFill>
                <a:latin typeface="Pretendard SemiBold"/>
                <a:ea typeface="Pretendard SemiBold"/>
              </a:rPr>
              <a:t>/UI/UX </a:t>
            </a:r>
            <a:r>
              <a:rPr lang="ko-KR" altLang="en-US" sz="5200" spc="-200" dirty="0">
                <a:solidFill>
                  <a:srgbClr val="F9F8F7"/>
                </a:solidFill>
                <a:latin typeface="Pretendard SemiBold"/>
                <a:ea typeface="Pretendard SemiBold"/>
              </a:rPr>
              <a:t>디자인 트랜드 </a:t>
            </a:r>
            <a:r>
              <a:rPr lang="en-US" altLang="ko-KR" sz="5200" spc="-200" dirty="0">
                <a:solidFill>
                  <a:srgbClr val="F9F8F7"/>
                </a:solidFill>
                <a:latin typeface="Pretendard SemiBold"/>
                <a:ea typeface="Pretendard SemiBold"/>
              </a:rPr>
              <a:t>(2024~2025)</a:t>
            </a:r>
            <a:endParaRPr lang="ko-KR" sz="5200" b="0" i="0" u="none" strike="noStrike" spc="-200" dirty="0">
              <a:solidFill>
                <a:srgbClr val="F9F8F7"/>
              </a:solidFill>
              <a:ea typeface="Pretendard Semi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4030980"/>
            <a:ext cx="5473700" cy="4571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17600" y="2514600"/>
            <a:ext cx="2070100" cy="2616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2000" b="0" i="0" u="none" strike="noStrike" dirty="0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2000" b="0" i="0" u="none" strike="noStrike" dirty="0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FFFBB5"/>
                </a:solidFill>
                <a:ea typeface="Pretendard Semi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19500" y="3136900"/>
            <a:ext cx="2882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>
                <a:solidFill>
                  <a:srgbClr val="FFFBB5"/>
                </a:solidFill>
                <a:ea typeface="Pretendard SemiBold"/>
              </a:rPr>
              <a:t>기간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dirty="0">
                <a:solidFill>
                  <a:srgbClr val="FFFBB5"/>
                </a:solidFill>
                <a:latin typeface="Pretendard Light"/>
              </a:rPr>
              <a:t>07.07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Light"/>
              </a:rPr>
              <a:t>-07.09  </a:t>
            </a:r>
            <a:r>
              <a:rPr lang="ko-KR" sz="1400" b="0" i="0" u="none" strike="noStrike" dirty="0" err="1">
                <a:solidFill>
                  <a:srgbClr val="FFFBB5"/>
                </a:solidFill>
                <a:ea typeface="Pretendard Light"/>
              </a:rPr>
              <a:t>ㅣ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Light"/>
              </a:rPr>
              <a:t> 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1400" b="0" i="0" u="none" strike="noStrike" dirty="0">
                <a:solidFill>
                  <a:srgbClr val="FFFBB5"/>
                </a:solidFill>
                <a:ea typeface="Pretendard SemiBold"/>
              </a:rPr>
              <a:t>기여도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Light"/>
              </a:rPr>
              <a:t>100%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11400" y="419101"/>
            <a:ext cx="2578100" cy="3600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F9F8F7"/>
                </a:solidFill>
                <a:ea typeface="Playfair Display Medium"/>
              </a:rPr>
              <a:t>ⓒ</a:t>
            </a:r>
            <a:r>
              <a:rPr lang="en-US" sz="1600" b="0" i="0" u="none" strike="noStrike" spc="100" dirty="0">
                <a:solidFill>
                  <a:srgbClr val="F9F8F7"/>
                </a:solidFill>
                <a:latin typeface="Playfair Display Medium"/>
              </a:rPr>
              <a:t> YANG CHANG HOON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5130800"/>
            <a:ext cx="43561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426450" y="4055778"/>
            <a:ext cx="88773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864600" y="3822701"/>
            <a:ext cx="3670300" cy="30270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간단하고 직관적인 인터페이스</a:t>
            </a:r>
            <a:endParaRPr lang="ko-KR" sz="1600" b="0" i="0" u="none" strike="noStrike" dirty="0">
              <a:solidFill>
                <a:srgbClr val="F4F4F4"/>
              </a:solidFill>
              <a:ea typeface="Pretendard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0" y="5130798"/>
            <a:ext cx="4356100" cy="5080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385800" y="4063999"/>
            <a:ext cx="3670300" cy="2587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언어</a:t>
            </a:r>
            <a:r>
              <a:rPr lang="en-US" altLang="ko-KR" sz="1600" b="0" i="0" u="none" strike="noStrike" dirty="0">
                <a:solidFill>
                  <a:srgbClr val="F4F4F4"/>
                </a:solidFill>
                <a:ea typeface="Pretendard Light"/>
              </a:rPr>
              <a:t>/</a:t>
            </a: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문화 장벽 없은 사용성</a:t>
            </a:r>
            <a:endParaRPr lang="ko-KR" sz="1600" b="0" i="0" u="none" strike="noStrike" dirty="0">
              <a:solidFill>
                <a:srgbClr val="F4F4F4"/>
              </a:solidFill>
              <a:ea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47100" y="3949698"/>
            <a:ext cx="8839200" cy="1308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F9F8F7"/>
                </a:solidFill>
                <a:ea typeface="Pretendard Regular"/>
              </a:rPr>
              <a:t>불필요한 단계 없이 앱 열고 </a:t>
            </a:r>
            <a:r>
              <a:rPr lang="en-US" altLang="ko-KR" sz="1700" b="0" i="0" u="none" strike="noStrike" dirty="0">
                <a:solidFill>
                  <a:srgbClr val="F9F8F7"/>
                </a:solidFill>
                <a:ea typeface="Pretendard Regular"/>
              </a:rPr>
              <a:t>– QR </a:t>
            </a:r>
            <a:r>
              <a:rPr lang="ko-KR" altLang="en-US" sz="1700" b="0" i="0" u="none" strike="noStrike" dirty="0">
                <a:solidFill>
                  <a:srgbClr val="F9F8F7"/>
                </a:solidFill>
                <a:ea typeface="Pretendard Regular"/>
              </a:rPr>
              <a:t>찍고 </a:t>
            </a:r>
            <a:r>
              <a:rPr lang="en-US" altLang="ko-KR" sz="1700" b="0" i="0" u="none" strike="noStrike" dirty="0">
                <a:solidFill>
                  <a:srgbClr val="F9F8F7"/>
                </a:solidFill>
                <a:ea typeface="Pretendard Regular"/>
              </a:rPr>
              <a:t>– </a:t>
            </a:r>
            <a:r>
              <a:rPr lang="ko-KR" altLang="en-US" sz="1700" b="0" i="0" u="none" strike="noStrike" dirty="0">
                <a:solidFill>
                  <a:srgbClr val="F9F8F7"/>
                </a:solidFill>
                <a:ea typeface="Pretendard Regular"/>
              </a:rPr>
              <a:t>끝  </a:t>
            </a:r>
            <a:r>
              <a:rPr lang="en-US" altLang="ko-KR" sz="1700" b="0" i="0" u="none" strike="noStrike" dirty="0">
                <a:solidFill>
                  <a:srgbClr val="F9F8F7"/>
                </a:solidFill>
                <a:ea typeface="Pretendard Regular"/>
              </a:rPr>
              <a:t>/  </a:t>
            </a:r>
            <a:r>
              <a:rPr lang="ko-KR" altLang="en-US" sz="1700" dirty="0">
                <a:solidFill>
                  <a:srgbClr val="F9F8F7"/>
                </a:solidFill>
                <a:ea typeface="Pretendard Regular"/>
              </a:rPr>
              <a:t>다국어 지원보다 시각적 아이콘 중심</a:t>
            </a:r>
            <a:endParaRPr lang="en-US" sz="1700" b="0" i="0" u="none" strike="noStrike" dirty="0">
              <a:solidFill>
                <a:srgbClr val="F9F8F7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547100" y="2988984"/>
            <a:ext cx="622300" cy="14478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 dirty="0">
                <a:solidFill>
                  <a:srgbClr val="FFFBB5"/>
                </a:solidFill>
                <a:latin typeface="Pretendard Bold"/>
              </a:rPr>
              <a:t>01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8877300"/>
            <a:ext cx="43561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534400" y="8030882"/>
            <a:ext cx="88773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864600" y="8877300"/>
            <a:ext cx="3670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en-US" altLang="ko-KR" sz="1600" b="0" i="0" u="none" strike="noStrike" dirty="0">
                <a:solidFill>
                  <a:srgbClr val="F4F4F4"/>
                </a:solidFill>
                <a:ea typeface="Pretendard Light"/>
              </a:rPr>
              <a:t>QR </a:t>
            </a: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간편결제 사용 확산 </a:t>
            </a:r>
            <a:endParaRPr lang="ko-KR" sz="1600" b="0" i="0" u="none" strike="noStrike" dirty="0">
              <a:solidFill>
                <a:srgbClr val="F4F4F4"/>
              </a:solidFill>
              <a:ea typeface="Pretendard Light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00" y="8877300"/>
            <a:ext cx="4356100" cy="508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563600" y="8966200"/>
            <a:ext cx="3670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2839"/>
              </a:lnSpc>
              <a:buClr>
                <a:srgbClr val="F4F4F4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디지털 약자 대응 </a:t>
            </a:r>
            <a:r>
              <a:rPr lang="en-US" altLang="ko-KR" sz="1600" b="0" i="0" u="none" strike="noStrike" dirty="0">
                <a:solidFill>
                  <a:srgbClr val="F4F4F4"/>
                </a:solidFill>
                <a:ea typeface="Pretendard Light"/>
              </a:rPr>
              <a:t>UX </a:t>
            </a:r>
            <a:r>
              <a:rPr lang="ko-KR" altLang="en-US" sz="1600" b="0" i="0" u="none" strike="noStrike" dirty="0">
                <a:solidFill>
                  <a:srgbClr val="F4F4F4"/>
                </a:solidFill>
                <a:ea typeface="Pretendard Light"/>
              </a:rPr>
              <a:t>개선 </a:t>
            </a:r>
            <a:endParaRPr lang="ko-KR" sz="1600" b="0" i="0" u="none" strike="noStrike" dirty="0">
              <a:solidFill>
                <a:srgbClr val="F4F4F4"/>
              </a:solidFill>
              <a:ea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34400" y="7543798"/>
            <a:ext cx="8839200" cy="1562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F9F8F7"/>
                </a:solidFill>
                <a:latin typeface="Pretendard Regular"/>
                <a:ea typeface="Pretendard Regular"/>
              </a:rPr>
              <a:t>모바일 간편결제 사용성 자체가 국내외 모두 성장세  </a:t>
            </a:r>
            <a:r>
              <a:rPr lang="en-US" altLang="ko-KR" sz="1700" dirty="0">
                <a:solidFill>
                  <a:srgbClr val="F9F8F7"/>
                </a:solidFill>
                <a:latin typeface="Pretendard Regular"/>
                <a:ea typeface="Pretendard Regular"/>
              </a:rPr>
              <a:t>/  </a:t>
            </a:r>
            <a:r>
              <a:rPr lang="ko-KR" altLang="en-US" sz="1700" dirty="0">
                <a:solidFill>
                  <a:srgbClr val="F9F8F7"/>
                </a:solidFill>
                <a:latin typeface="Pretendard Regular"/>
                <a:ea typeface="Pretendard Regular"/>
              </a:rPr>
              <a:t>고령자</a:t>
            </a:r>
            <a:r>
              <a:rPr lang="en-US" altLang="ko-KR" sz="1700" dirty="0">
                <a:solidFill>
                  <a:srgbClr val="F9F8F7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1700" dirty="0">
                <a:solidFill>
                  <a:srgbClr val="F9F8F7"/>
                </a:solidFill>
                <a:latin typeface="Pretendard Regular"/>
                <a:ea typeface="Pretendard Regular"/>
              </a:rPr>
              <a:t>외국인 대상 음성안내 등 </a:t>
            </a:r>
            <a:r>
              <a:rPr lang="en-US" altLang="ko-KR" sz="1700" dirty="0">
                <a:solidFill>
                  <a:srgbClr val="F9F8F7"/>
                </a:solidFill>
                <a:latin typeface="Pretendard Regular"/>
                <a:ea typeface="Pretendard Regular"/>
              </a:rPr>
              <a:t>UX </a:t>
            </a:r>
            <a:r>
              <a:rPr lang="ko-KR" altLang="en-US" sz="1700" dirty="0">
                <a:solidFill>
                  <a:srgbClr val="F9F8F7"/>
                </a:solidFill>
                <a:latin typeface="Pretendard Regular"/>
                <a:ea typeface="Pretendard Regular"/>
              </a:rPr>
              <a:t>혁신 가능</a:t>
            </a:r>
            <a:endParaRPr lang="en-US" sz="1700" b="0" i="0" u="none" strike="noStrike" dirty="0">
              <a:solidFill>
                <a:srgbClr val="F9F8F7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547100" y="7302500"/>
            <a:ext cx="622300" cy="7283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 dirty="0">
                <a:solidFill>
                  <a:srgbClr val="FFFBB5"/>
                </a:solidFill>
                <a:latin typeface="Pretendard Bold"/>
              </a:rPr>
              <a:t>02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/>
          <p:cNvSpPr txBox="1"/>
          <p:nvPr/>
        </p:nvSpPr>
        <p:spPr>
          <a:xfrm>
            <a:off x="9334500" y="3479802"/>
            <a:ext cx="2247900" cy="4698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FFFBB5"/>
                </a:solidFill>
                <a:ea typeface="Pretendard SemiBold"/>
              </a:rPr>
              <a:t>2024 </a:t>
            </a:r>
            <a:r>
              <a:rPr lang="ko-KR" altLang="en-US" sz="2000" b="0" i="0" u="none" strike="noStrike" dirty="0">
                <a:solidFill>
                  <a:srgbClr val="FFFBB5"/>
                </a:solidFill>
                <a:ea typeface="Pretendard SemiBold"/>
              </a:rPr>
              <a:t>모바일 웹 트랜드 </a:t>
            </a:r>
            <a:endParaRPr lang="ko-KR" sz="2000" b="0" i="0" u="none" strike="noStrike" dirty="0">
              <a:solidFill>
                <a:srgbClr val="FFFBB5"/>
              </a:solidFill>
              <a:ea typeface="Pretendard Semi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9334500" y="6870698"/>
            <a:ext cx="2527300" cy="1625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FFFBB5"/>
                </a:solidFill>
                <a:ea typeface="Pretendard SemiBold"/>
              </a:rPr>
              <a:t>2025 </a:t>
            </a:r>
            <a:r>
              <a:rPr lang="ko-KR" altLang="en-US" sz="2000" b="0" i="0" u="none" strike="noStrike" dirty="0">
                <a:solidFill>
                  <a:srgbClr val="FFFBB5"/>
                </a:solidFill>
                <a:ea typeface="Pretendard SemiBold"/>
              </a:rPr>
              <a:t>모바일 웹 트랜드 </a:t>
            </a:r>
            <a:endParaRPr lang="ko-KR" sz="2000" b="0" i="0" u="none" strike="noStrike" dirty="0">
              <a:solidFill>
                <a:srgbClr val="FFFBB5"/>
              </a:solidFill>
              <a:ea typeface="Pretendard Semi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AE7119-DB49-DD6E-B6B3-70F5F4D8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67249"/>
            <a:ext cx="5892800" cy="4895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11826-FF7F-0904-E47F-D86C417A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287FBDA-4142-FA7E-64C5-FCC72533EBA9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EB2B869-202A-F9DF-C734-E13468C58C21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F5EC8D5-1ED7-4DF0-0D9B-FC506F00FDC9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2024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8380F-F3C6-237C-AAE4-A0BFB53810E2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2024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13AF858-BF6F-231F-C853-E0C847C8D9F0}"/>
              </a:ext>
            </a:extLst>
          </p:cNvPr>
          <p:cNvSpPr txBox="1"/>
          <p:nvPr/>
        </p:nvSpPr>
        <p:spPr>
          <a:xfrm>
            <a:off x="8763000" y="3682999"/>
            <a:ext cx="7497362" cy="51485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200" b="0" i="0" dirty="0">
                <a:effectLst/>
                <a:latin typeface="Arial" panose="020B0604020202020204" pitchFamily="34" charset="0"/>
              </a:rPr>
              <a:t>모바일 기기에서의 사용자 경험이 최우선시되며</a:t>
            </a:r>
            <a:r>
              <a:rPr lang="en-US" altLang="ko-KR" sz="3200" b="0" i="0" dirty="0">
                <a:effectLst/>
                <a:latin typeface="Arial" panose="020B0604020202020204" pitchFamily="34" charset="0"/>
              </a:rPr>
              <a:t>, </a:t>
            </a:r>
          </a:p>
          <a:p>
            <a:pPr lvl="0" algn="l">
              <a:lnSpc>
                <a:spcPct val="131970"/>
              </a:lnSpc>
            </a:pPr>
            <a:r>
              <a:rPr lang="ko-KR" altLang="en-US" sz="3200" b="0" i="0" dirty="0">
                <a:effectLst/>
                <a:latin typeface="Arial" panose="020B0604020202020204" pitchFamily="34" charset="0"/>
              </a:rPr>
              <a:t>반응형 디자인은 필수적인 요소가 되었습니다</a:t>
            </a:r>
            <a:r>
              <a:rPr lang="en-US" altLang="ko-KR" sz="32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lvl="0" algn="l">
              <a:lnSpc>
                <a:spcPct val="131970"/>
              </a:lnSpc>
            </a:pPr>
            <a:endParaRPr lang="en-US" altLang="ko-KR" sz="3200" b="0" i="0" dirty="0">
              <a:effectLst/>
              <a:latin typeface="Arial" panose="020B0604020202020204" pitchFamily="34" charset="0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u="none" strike="noStrike" dirty="0">
                <a:latin typeface="Arial" panose="020B0604020202020204" pitchFamily="34" charset="0"/>
              </a:rPr>
              <a:t>또한 복잡한 요소를 줄이고 핵심 정보에 집중하는 디자인이 선호됩니다</a:t>
            </a:r>
            <a:r>
              <a:rPr lang="en-US" altLang="ko-KR" sz="3200" u="none" strike="noStrike" dirty="0">
                <a:latin typeface="Arial" panose="020B0604020202020204" pitchFamily="34" charset="0"/>
              </a:rPr>
              <a:t>.</a:t>
            </a:r>
            <a:endParaRPr lang="en-US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7EF1E11-1137-9A54-6222-8AF7AA6247C1}"/>
              </a:ext>
            </a:extLst>
          </p:cNvPr>
          <p:cNvSpPr txBox="1"/>
          <p:nvPr/>
        </p:nvSpPr>
        <p:spPr>
          <a:xfrm>
            <a:off x="8763000" y="3124200"/>
            <a:ext cx="4495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모바일 우선 디자인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026" name="Picture 2" descr="텐센트, 중국 방문 외국인위해 디지털 결제 서비스 강화...카드 연동 절차 간소화 - 플래텀">
            <a:extLst>
              <a:ext uri="{FF2B5EF4-FFF2-40B4-BE49-F238E27FC236}">
                <a16:creationId xmlns:a16="http://schemas.microsoft.com/office/drawing/2014/main" id="{B99B3525-6874-1B9A-645A-4B0924A1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37" y="2628900"/>
            <a:ext cx="7497363" cy="701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60320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38D6E-38E1-BB6D-E202-B8EC40DEC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E16BCA6-5B00-8E45-5917-F27011DCC3EF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93AF7F9-CBD6-26FC-4FB5-A6A6B9B5D6F0}"/>
              </a:ext>
            </a:extLst>
          </p:cNvPr>
          <p:cNvSpPr txBox="1"/>
          <p:nvPr/>
        </p:nvSpPr>
        <p:spPr>
          <a:xfrm>
            <a:off x="14630400" y="678180"/>
            <a:ext cx="2997200" cy="457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  <a:p>
            <a:pPr lvl="0" algn="l">
              <a:lnSpc>
                <a:spcPct val="100429"/>
              </a:lnSpc>
            </a:pPr>
            <a:endParaRPr lang="en-US" sz="1600" b="0" i="0" u="none" strike="noStrike" spc="100" dirty="0">
              <a:solidFill>
                <a:srgbClr val="9BB97C"/>
              </a:solidFill>
              <a:latin typeface="Playfair Display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41AB1C1-9B47-A953-81A5-8B4C776F0CCE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9BB97C"/>
                </a:solidFill>
                <a:latin typeface="Tiro Bangla Regular"/>
              </a:rPr>
              <a:t>(  2024  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D4C463E-D1EA-7FE2-24DF-CBD11A7B3033}"/>
              </a:ext>
            </a:extLst>
          </p:cNvPr>
          <p:cNvSpPr txBox="1"/>
          <p:nvPr/>
        </p:nvSpPr>
        <p:spPr>
          <a:xfrm>
            <a:off x="1295400" y="1282700"/>
            <a:ext cx="14706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2024 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모바일 웹 디자인 트랜드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2838422-2632-D8CB-C565-B073B989FD08}"/>
              </a:ext>
            </a:extLst>
          </p:cNvPr>
          <p:cNvSpPr txBox="1"/>
          <p:nvPr/>
        </p:nvSpPr>
        <p:spPr>
          <a:xfrm>
            <a:off x="8763000" y="2552701"/>
            <a:ext cx="7497362" cy="62788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3200" b="0" i="0" dirty="0">
                <a:effectLst/>
                <a:latin typeface="Arial" panose="020B0604020202020204" pitchFamily="34" charset="0"/>
              </a:rPr>
              <a:t>친환경 소재</a:t>
            </a:r>
            <a:r>
              <a:rPr lang="en-US" altLang="ko-KR" sz="3200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3200" b="0" i="0" dirty="0">
                <a:effectLst/>
                <a:latin typeface="Arial" panose="020B0604020202020204" pitchFamily="34" charset="0"/>
              </a:rPr>
              <a:t>제품 수명</a:t>
            </a:r>
            <a:r>
              <a:rPr lang="en-US" altLang="ko-KR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>
                <a:latin typeface="Arial" panose="020B0604020202020204" pitchFamily="34" charset="0"/>
              </a:rPr>
              <a:t>연장 등을 고려한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Arial" panose="020B0604020202020204" pitchFamily="34" charset="0"/>
              </a:rPr>
              <a:t> 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3200" dirty="0">
                <a:latin typeface="Arial" panose="020B0604020202020204" pitchFamily="34" charset="0"/>
              </a:rPr>
              <a:t>디자인이 중요해지고 있습니다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  <a:endParaRPr lang="en-US" sz="3200" b="0" i="0" u="none" strike="noStrike" dirty="0"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D7BDAED-EBB7-1372-A423-E0D1E6C0BA29}"/>
              </a:ext>
            </a:extLst>
          </p:cNvPr>
          <p:cNvSpPr txBox="1"/>
          <p:nvPr/>
        </p:nvSpPr>
        <p:spPr>
          <a:xfrm>
            <a:off x="8763000" y="3124200"/>
            <a:ext cx="4495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100" dirty="0">
                <a:solidFill>
                  <a:srgbClr val="9BB97C"/>
                </a:solidFill>
                <a:ea typeface="Pretendard SemiBold"/>
              </a:rPr>
              <a:t>지속 가능한 디자인 </a:t>
            </a:r>
            <a:endParaRPr lang="ko-KR" sz="4000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3074" name="Picture 2" descr="대전창업온라인">
            <a:extLst>
              <a:ext uri="{FF2B5EF4-FFF2-40B4-BE49-F238E27FC236}">
                <a16:creationId xmlns:a16="http://schemas.microsoft.com/office/drawing/2014/main" id="{1A74202B-9CDA-9C63-59C7-0DEC6120A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947"/>
            <a:ext cx="7427538" cy="68191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7362384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785</TotalTime>
  <Words>1579</Words>
  <Application>Microsoft Office PowerPoint</Application>
  <PresentationFormat>사용자 지정</PresentationFormat>
  <Paragraphs>358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Playfair Display Medium</vt:lpstr>
      <vt:lpstr>Pretendard Bold</vt:lpstr>
      <vt:lpstr>Calibri</vt:lpstr>
      <vt:lpstr>HY견고딕</vt:lpstr>
      <vt:lpstr>Pretendard Light</vt:lpstr>
      <vt:lpstr>Pretendard SemiBold</vt:lpstr>
      <vt:lpstr>Pretendard Regular</vt:lpstr>
      <vt:lpstr>Arial</vt:lpstr>
      <vt:lpstr>Tiro Bangla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</dc:creator>
  <cp:lastModifiedBy>G</cp:lastModifiedBy>
  <cp:revision>47</cp:revision>
  <dcterms:created xsi:type="dcterms:W3CDTF">2006-08-16T00:00:00Z</dcterms:created>
  <dcterms:modified xsi:type="dcterms:W3CDTF">2025-07-23T00:19:42Z</dcterms:modified>
</cp:coreProperties>
</file>